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dvent Pro" panose="020B0604020202020204" charset="0"/>
      <p:regular r:id="rId41"/>
      <p:bold r:id="rId42"/>
      <p:italic r:id="rId43"/>
      <p:boldItalic r:id="rId44"/>
    </p:embeddedFont>
    <p:embeddedFont>
      <p:font typeface="Advent Pro SemiBold" panose="020B0604020202020204" charset="0"/>
      <p:regular r:id="rId45"/>
      <p:bold r:id="rId46"/>
      <p:italic r:id="rId47"/>
      <p:boldItalic r:id="rId48"/>
    </p:embeddedFont>
    <p:embeddedFont>
      <p:font typeface="Fira Sans Condensed Medium" panose="020B0603050000020004" pitchFamily="34" charset="0"/>
      <p:regular r:id="rId49"/>
      <p:bold r:id="rId50"/>
      <p:italic r:id="rId51"/>
      <p:boldItalic r:id="rId52"/>
    </p:embeddedFont>
    <p:embeddedFont>
      <p:font typeface="Fira Sans Extra Condensed Medium" panose="020B0604020202020204" charset="0"/>
      <p:regular r:id="rId53"/>
      <p:bold r:id="rId54"/>
      <p:italic r:id="rId55"/>
      <p:boldItalic r:id="rId56"/>
    </p:embeddedFont>
    <p:embeddedFont>
      <p:font typeface="Livvic Light" pitchFamily="2" charset="0"/>
      <p:regular r:id="rId57"/>
      <p:italic r:id="rId58"/>
    </p:embeddedFont>
    <p:embeddedFont>
      <p:font typeface="Maven Pro" panose="020B0604020202020204" charset="0"/>
      <p:regular r:id="rId59"/>
      <p:bold r:id="rId60"/>
    </p:embeddedFont>
    <p:embeddedFont>
      <p:font typeface="Nunito Light" pitchFamily="2" charset="0"/>
      <p:regular r:id="rId61"/>
      <p:italic r:id="rId62"/>
    </p:embeddedFont>
    <p:embeddedFont>
      <p:font typeface="Share Tech"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E4506C-C5B3-4A83-8D00-CD5585A7D326}">
  <a:tblStyle styleId="{81E4506C-C5B3-4A83-8D00-CD5585A7D3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4F7B615-155F-4A29-84C3-6D58D102083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c52a2e8d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6c60e245bf_1_3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c52a2e8d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0e1a7781e_1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Aqui en IA diría que es una red neuronal,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e403b67f1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e403b67f1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52ab7f4b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52ab7f4b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6c4305b01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50947f4e8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50947f4e8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50947f4e8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50947f4e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50947f4e8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50947f4e8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52a2e8d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50947f4e8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50947f4e8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5047a3c6d3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5047a3c6d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5047a3c6d3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5047a3c6d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5047a3c6d3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5047a3c6d3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50947f4e8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50947f4e8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5047a3c6d3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5047a3c6d3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e18c37bc1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e18c37bc1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52ab7f4bb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52ab7f4b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5029ca28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5029ca28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e4234330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e4234330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50947f4e8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50947f4e8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6c4305b01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6c4305b01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50947f4e86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50947f4e86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0d13569c7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e42b628ff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e42b628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e403b67f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e403b67f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c4305b01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6c4305b01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e1ecc84f7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e1ecc84f7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e1ecc84f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e1ecc84f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e1ecc84f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e1ecc84f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273236a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273236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6c4305b0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273236ad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273236ad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263682" y="-434366"/>
            <a:ext cx="188886" cy="1181531"/>
            <a:chOff x="2877432" y="975334"/>
            <a:chExt cx="188886" cy="1181531"/>
          </a:xfrm>
        </p:grpSpPr>
        <p:sp>
          <p:nvSpPr>
            <p:cNvPr id="19" name="Google Shape;19;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3090746" y="-533657"/>
            <a:ext cx="98059" cy="1147596"/>
            <a:chOff x="3347921" y="16006"/>
            <a:chExt cx="98059" cy="1147596"/>
          </a:xfrm>
        </p:grpSpPr>
        <p:sp>
          <p:nvSpPr>
            <p:cNvPr id="24" name="Google Shape;24;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892771" y="-340112"/>
            <a:ext cx="121172" cy="760495"/>
            <a:chOff x="5245196" y="3136513"/>
            <a:chExt cx="121172" cy="760495"/>
          </a:xfrm>
        </p:grpSpPr>
        <p:sp>
          <p:nvSpPr>
            <p:cNvPr id="27" name="Google Shape;27;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50617" y="2402301"/>
            <a:ext cx="188650" cy="2468354"/>
            <a:chOff x="250617" y="2402301"/>
            <a:chExt cx="188650" cy="2468354"/>
          </a:xfrm>
        </p:grpSpPr>
        <p:sp>
          <p:nvSpPr>
            <p:cNvPr id="30" name="Google Shape;30;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2038689" y="173907"/>
            <a:ext cx="57599" cy="831799"/>
            <a:chOff x="2038689" y="173907"/>
            <a:chExt cx="57599" cy="831799"/>
          </a:xfrm>
        </p:grpSpPr>
        <p:sp>
          <p:nvSpPr>
            <p:cNvPr id="37" name="Google Shape;37;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84"/>
        <p:cNvGrpSpPr/>
        <p:nvPr/>
      </p:nvGrpSpPr>
      <p:grpSpPr>
        <a:xfrm>
          <a:off x="0" y="0"/>
          <a:ext cx="0" cy="0"/>
          <a:chOff x="0" y="0"/>
          <a:chExt cx="0" cy="0"/>
        </a:xfrm>
      </p:grpSpPr>
      <p:sp>
        <p:nvSpPr>
          <p:cNvPr id="185" name="Google Shape;185;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6" name="Google Shape;186;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7" name="Google Shape;187;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1"/>
          <p:cNvGrpSpPr/>
          <p:nvPr/>
        </p:nvGrpSpPr>
        <p:grpSpPr>
          <a:xfrm>
            <a:off x="8217007" y="3576772"/>
            <a:ext cx="188886" cy="1181531"/>
            <a:chOff x="2877432" y="975334"/>
            <a:chExt cx="188886" cy="1181531"/>
          </a:xfrm>
        </p:grpSpPr>
        <p:sp>
          <p:nvSpPr>
            <p:cNvPr id="193" name="Google Shape;193;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1"/>
          <p:cNvGrpSpPr/>
          <p:nvPr/>
        </p:nvGrpSpPr>
        <p:grpSpPr>
          <a:xfrm>
            <a:off x="7519346" y="3243318"/>
            <a:ext cx="98059" cy="1147596"/>
            <a:chOff x="3347921" y="16006"/>
            <a:chExt cx="98059" cy="1147596"/>
          </a:xfrm>
        </p:grpSpPr>
        <p:sp>
          <p:nvSpPr>
            <p:cNvPr id="198" name="Google Shape;198;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1"/>
          <p:cNvGrpSpPr/>
          <p:nvPr/>
        </p:nvGrpSpPr>
        <p:grpSpPr>
          <a:xfrm>
            <a:off x="805821" y="2953663"/>
            <a:ext cx="121172" cy="760495"/>
            <a:chOff x="5245196" y="3136513"/>
            <a:chExt cx="121172" cy="760495"/>
          </a:xfrm>
        </p:grpSpPr>
        <p:sp>
          <p:nvSpPr>
            <p:cNvPr id="201" name="Google Shape;20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250617" y="2402301"/>
            <a:ext cx="188650" cy="2468354"/>
            <a:chOff x="250617" y="2402301"/>
            <a:chExt cx="188650" cy="2468354"/>
          </a:xfrm>
        </p:grpSpPr>
        <p:sp>
          <p:nvSpPr>
            <p:cNvPr id="204" name="Google Shape;204;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2038689" y="173907"/>
            <a:ext cx="57599" cy="831799"/>
            <a:chOff x="2038689" y="173907"/>
            <a:chExt cx="57599" cy="831799"/>
          </a:xfrm>
        </p:grpSpPr>
        <p:sp>
          <p:nvSpPr>
            <p:cNvPr id="211" name="Google Shape;211;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1"/>
          <p:cNvGrpSpPr/>
          <p:nvPr/>
        </p:nvGrpSpPr>
        <p:grpSpPr>
          <a:xfrm>
            <a:off x="4920170" y="-496491"/>
            <a:ext cx="188886" cy="1181531"/>
            <a:chOff x="2877432" y="975334"/>
            <a:chExt cx="188886" cy="1181531"/>
          </a:xfrm>
        </p:grpSpPr>
        <p:sp>
          <p:nvSpPr>
            <p:cNvPr id="215" name="Google Shape;21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1"/>
          <p:cNvGrpSpPr/>
          <p:nvPr/>
        </p:nvGrpSpPr>
        <p:grpSpPr>
          <a:xfrm>
            <a:off x="3030471" y="-223849"/>
            <a:ext cx="121172" cy="760495"/>
            <a:chOff x="5245196" y="3136513"/>
            <a:chExt cx="121172" cy="760495"/>
          </a:xfrm>
        </p:grpSpPr>
        <p:sp>
          <p:nvSpPr>
            <p:cNvPr id="220" name="Google Shape;220;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a:off x="2306292" y="2569221"/>
            <a:ext cx="199237" cy="2828935"/>
            <a:chOff x="1608717" y="1280046"/>
            <a:chExt cx="199237" cy="2828935"/>
          </a:xfrm>
        </p:grpSpPr>
        <p:sp>
          <p:nvSpPr>
            <p:cNvPr id="223" name="Google Shape;223;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7"/>
        <p:cNvGrpSpPr/>
        <p:nvPr/>
      </p:nvGrpSpPr>
      <p:grpSpPr>
        <a:xfrm>
          <a:off x="0" y="0"/>
          <a:ext cx="0" cy="0"/>
          <a:chOff x="0" y="0"/>
          <a:chExt cx="0" cy="0"/>
        </a:xfrm>
      </p:grpSpPr>
      <p:sp>
        <p:nvSpPr>
          <p:cNvPr id="228" name="Google Shape;22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9" name="Google Shape;22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30" name="Google Shape;230;p12"/>
          <p:cNvGrpSpPr/>
          <p:nvPr/>
        </p:nvGrpSpPr>
        <p:grpSpPr>
          <a:xfrm>
            <a:off x="722446" y="3412541"/>
            <a:ext cx="7699120" cy="1883463"/>
            <a:chOff x="4558950" y="838825"/>
            <a:chExt cx="2813800" cy="688350"/>
          </a:xfrm>
        </p:grpSpPr>
        <p:sp>
          <p:nvSpPr>
            <p:cNvPr id="231" name="Google Shape;23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7"/>
        <p:cNvGrpSpPr/>
        <p:nvPr/>
      </p:nvGrpSpPr>
      <p:grpSpPr>
        <a:xfrm>
          <a:off x="0" y="0"/>
          <a:ext cx="0" cy="0"/>
          <a:chOff x="0" y="0"/>
          <a:chExt cx="0" cy="0"/>
        </a:xfrm>
      </p:grpSpPr>
      <p:sp>
        <p:nvSpPr>
          <p:cNvPr id="268" name="Google Shape;26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9" name="Google Shape;26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0" name="Google Shape;28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2" name="Google Shape;28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3" name="Google Shape;28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4" name="Google Shape;28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5" name="Google Shape;28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86" name="Google Shape;28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7" name="Google Shape;28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8" name="Google Shape;28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89" name="Google Shape;28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90"/>
        <p:cNvGrpSpPr/>
        <p:nvPr/>
      </p:nvGrpSpPr>
      <p:grpSpPr>
        <a:xfrm>
          <a:off x="0" y="0"/>
          <a:ext cx="0" cy="0"/>
          <a:chOff x="0" y="0"/>
          <a:chExt cx="0" cy="0"/>
        </a:xfrm>
      </p:grpSpPr>
      <p:sp>
        <p:nvSpPr>
          <p:cNvPr id="291" name="Google Shape;291;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2" name="Google Shape;292;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3" name="Google Shape;293;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94" name="Google Shape;294;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5" name="Google Shape;295;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4"/>
          <p:cNvGrpSpPr/>
          <p:nvPr/>
        </p:nvGrpSpPr>
        <p:grpSpPr>
          <a:xfrm>
            <a:off x="6626134" y="-164562"/>
            <a:ext cx="121172" cy="760495"/>
            <a:chOff x="5245196" y="3136513"/>
            <a:chExt cx="121172" cy="760495"/>
          </a:xfrm>
        </p:grpSpPr>
        <p:sp>
          <p:nvSpPr>
            <p:cNvPr id="300" name="Google Shape;300;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05" name="Google Shape;30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306"/>
        <p:cNvGrpSpPr/>
        <p:nvPr/>
      </p:nvGrpSpPr>
      <p:grpSpPr>
        <a:xfrm>
          <a:off x="0" y="0"/>
          <a:ext cx="0" cy="0"/>
          <a:chOff x="0" y="0"/>
          <a:chExt cx="0" cy="0"/>
        </a:xfrm>
      </p:grpSpPr>
      <p:sp>
        <p:nvSpPr>
          <p:cNvPr id="307" name="Google Shape;307;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5"/>
          <p:cNvGrpSpPr/>
          <p:nvPr/>
        </p:nvGrpSpPr>
        <p:grpSpPr>
          <a:xfrm>
            <a:off x="6626134" y="-164562"/>
            <a:ext cx="121172" cy="760495"/>
            <a:chOff x="5245196" y="3136513"/>
            <a:chExt cx="121172" cy="760495"/>
          </a:xfrm>
        </p:grpSpPr>
        <p:sp>
          <p:nvSpPr>
            <p:cNvPr id="312" name="Google Shape;312;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3" name="Google Shape;323;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24"/>
        <p:cNvGrpSpPr/>
        <p:nvPr/>
      </p:nvGrpSpPr>
      <p:grpSpPr>
        <a:xfrm>
          <a:off x="0" y="0"/>
          <a:ext cx="0" cy="0"/>
          <a:chOff x="0" y="0"/>
          <a:chExt cx="0" cy="0"/>
        </a:xfrm>
      </p:grpSpPr>
      <p:sp>
        <p:nvSpPr>
          <p:cNvPr id="325" name="Google Shape;325;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6" name="Google Shape;326;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7" name="Google Shape;327;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8" name="Google Shape;328;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9" name="Google Shape;329;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0" name="Google Shape;330;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1" name="Google Shape;331;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32" name="Google Shape;332;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3" name="Google Shape;333;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4" name="Google Shape;334;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48"/>
        <p:cNvGrpSpPr/>
        <p:nvPr/>
      </p:nvGrpSpPr>
      <p:grpSpPr>
        <a:xfrm>
          <a:off x="0" y="0"/>
          <a:ext cx="0" cy="0"/>
          <a:chOff x="0" y="0"/>
          <a:chExt cx="0" cy="0"/>
        </a:xfrm>
      </p:grpSpPr>
      <p:sp>
        <p:nvSpPr>
          <p:cNvPr id="349" name="Google Shape;349;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0" name="Google Shape;350;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1" name="Google Shape;351;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2" name="Google Shape;352;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3" name="Google Shape;353;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4" name="Google Shape;354;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5" name="Google Shape;355;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6" name="Google Shape;356;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58" name="Google Shape;358;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69"/>
        <p:cNvGrpSpPr/>
        <p:nvPr/>
      </p:nvGrpSpPr>
      <p:grpSpPr>
        <a:xfrm>
          <a:off x="0" y="0"/>
          <a:ext cx="0" cy="0"/>
          <a:chOff x="0" y="0"/>
          <a:chExt cx="0" cy="0"/>
        </a:xfrm>
      </p:grpSpPr>
      <p:sp>
        <p:nvSpPr>
          <p:cNvPr id="370" name="Google Shape;370;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1" name="Google Shape;371;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2" name="Google Shape;372;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3" name="Google Shape;373;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4" name="Google Shape;374;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5" name="Google Shape;375;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6" name="Google Shape;376;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77" name="Google Shape;377;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8" name="Google Shape;378;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79" name="Google Shape;379;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90"/>
        <p:cNvGrpSpPr/>
        <p:nvPr/>
      </p:nvGrpSpPr>
      <p:grpSpPr>
        <a:xfrm>
          <a:off x="0" y="0"/>
          <a:ext cx="0" cy="0"/>
          <a:chOff x="0" y="0"/>
          <a:chExt cx="0" cy="0"/>
        </a:xfrm>
      </p:grpSpPr>
      <p:sp>
        <p:nvSpPr>
          <p:cNvPr id="391" name="Google Shape;391;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2" name="Google Shape;392;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3" name="Google Shape;393;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94" name="Google Shape;394;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19"/>
          <p:cNvGrpSpPr/>
          <p:nvPr/>
        </p:nvGrpSpPr>
        <p:grpSpPr>
          <a:xfrm>
            <a:off x="6669747" y="-389684"/>
            <a:ext cx="143766" cy="2106420"/>
            <a:chOff x="6780548" y="337714"/>
            <a:chExt cx="133252" cy="1952377"/>
          </a:xfrm>
        </p:grpSpPr>
        <p:sp>
          <p:nvSpPr>
            <p:cNvPr id="403" name="Google Shape;403;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9"/>
          <p:cNvGrpSpPr/>
          <p:nvPr/>
        </p:nvGrpSpPr>
        <p:grpSpPr>
          <a:xfrm>
            <a:off x="1510029" y="507749"/>
            <a:ext cx="203534" cy="2663107"/>
            <a:chOff x="250617" y="2402301"/>
            <a:chExt cx="188650" cy="2468354"/>
          </a:xfrm>
        </p:grpSpPr>
        <p:sp>
          <p:nvSpPr>
            <p:cNvPr id="406" name="Google Shape;406;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9"/>
          <p:cNvGrpSpPr/>
          <p:nvPr/>
        </p:nvGrpSpPr>
        <p:grpSpPr>
          <a:xfrm>
            <a:off x="385355" y="1380671"/>
            <a:ext cx="199237" cy="2828935"/>
            <a:chOff x="1608717" y="1280046"/>
            <a:chExt cx="199237" cy="2828935"/>
          </a:xfrm>
        </p:grpSpPr>
        <p:sp>
          <p:nvSpPr>
            <p:cNvPr id="411" name="Google Shape;411;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9"/>
          <p:cNvGrpSpPr/>
          <p:nvPr/>
        </p:nvGrpSpPr>
        <p:grpSpPr>
          <a:xfrm>
            <a:off x="989005" y="-389666"/>
            <a:ext cx="62143" cy="897428"/>
            <a:chOff x="2038689" y="173907"/>
            <a:chExt cx="57599" cy="831799"/>
          </a:xfrm>
        </p:grpSpPr>
        <p:sp>
          <p:nvSpPr>
            <p:cNvPr id="417" name="Google Shape;417;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9"/>
          <p:cNvGrpSpPr/>
          <p:nvPr/>
        </p:nvGrpSpPr>
        <p:grpSpPr>
          <a:xfrm>
            <a:off x="8568723" y="2184809"/>
            <a:ext cx="214702" cy="2308597"/>
            <a:chOff x="8008096" y="2108910"/>
            <a:chExt cx="199001" cy="2139769"/>
          </a:xfrm>
        </p:grpSpPr>
        <p:sp>
          <p:nvSpPr>
            <p:cNvPr id="420" name="Google Shape;420;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9"/>
          <p:cNvGrpSpPr/>
          <p:nvPr/>
        </p:nvGrpSpPr>
        <p:grpSpPr>
          <a:xfrm>
            <a:off x="8221223" y="9"/>
            <a:ext cx="214702" cy="2308597"/>
            <a:chOff x="8008096" y="2108910"/>
            <a:chExt cx="199001" cy="2139769"/>
          </a:xfrm>
        </p:grpSpPr>
        <p:sp>
          <p:nvSpPr>
            <p:cNvPr id="424" name="Google Shape;42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27"/>
        <p:cNvGrpSpPr/>
        <p:nvPr/>
      </p:nvGrpSpPr>
      <p:grpSpPr>
        <a:xfrm>
          <a:off x="0" y="0"/>
          <a:ext cx="0" cy="0"/>
          <a:chOff x="0" y="0"/>
          <a:chExt cx="0" cy="0"/>
        </a:xfrm>
      </p:grpSpPr>
      <p:sp>
        <p:nvSpPr>
          <p:cNvPr id="428" name="Google Shape;428;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29" name="Google Shape;429;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30" name="Google Shape;430;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31" name="Google Shape;431;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8263682" y="-434366"/>
            <a:ext cx="188886" cy="1181531"/>
            <a:chOff x="2877432" y="975334"/>
            <a:chExt cx="188886" cy="1181531"/>
          </a:xfrm>
        </p:grpSpPr>
        <p:sp>
          <p:nvSpPr>
            <p:cNvPr id="43" name="Google Shape;43;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3"/>
          <p:cNvGrpSpPr/>
          <p:nvPr/>
        </p:nvGrpSpPr>
        <p:grpSpPr>
          <a:xfrm>
            <a:off x="3643898" y="-436198"/>
            <a:ext cx="133252" cy="1952377"/>
            <a:chOff x="6780548" y="337714"/>
            <a:chExt cx="133252" cy="1952377"/>
          </a:xfrm>
        </p:grpSpPr>
        <p:sp>
          <p:nvSpPr>
            <p:cNvPr id="48" name="Google Shape;48;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3"/>
          <p:cNvGrpSpPr/>
          <p:nvPr/>
        </p:nvGrpSpPr>
        <p:grpSpPr>
          <a:xfrm>
            <a:off x="8008096" y="2108910"/>
            <a:ext cx="199001" cy="2139769"/>
            <a:chOff x="8008096" y="2108910"/>
            <a:chExt cx="199001" cy="2139769"/>
          </a:xfrm>
        </p:grpSpPr>
        <p:sp>
          <p:nvSpPr>
            <p:cNvPr id="52" name="Google Shape;52;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520996" y="1091548"/>
            <a:ext cx="199001" cy="2139769"/>
            <a:chOff x="8008096" y="2108910"/>
            <a:chExt cx="199001" cy="2139769"/>
          </a:xfrm>
        </p:grpSpPr>
        <p:sp>
          <p:nvSpPr>
            <p:cNvPr id="55" name="Google Shape;55;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8" name="Google Shape;58;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43"/>
        <p:cNvGrpSpPr/>
        <p:nvPr/>
      </p:nvGrpSpPr>
      <p:grpSpPr>
        <a:xfrm>
          <a:off x="0" y="0"/>
          <a:ext cx="0" cy="0"/>
          <a:chOff x="0" y="0"/>
          <a:chExt cx="0" cy="0"/>
        </a:xfrm>
      </p:grpSpPr>
      <p:sp>
        <p:nvSpPr>
          <p:cNvPr id="444" name="Google Shape;4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5"/>
        <p:cNvGrpSpPr/>
        <p:nvPr/>
      </p:nvGrpSpPr>
      <p:grpSpPr>
        <a:xfrm>
          <a:off x="0" y="0"/>
          <a:ext cx="0" cy="0"/>
          <a:chOff x="0" y="0"/>
          <a:chExt cx="0" cy="0"/>
        </a:xfrm>
      </p:grpSpPr>
      <p:sp>
        <p:nvSpPr>
          <p:cNvPr id="446" name="Google Shape;44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3" name="Google Shape;63;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4" name="Google Shape;64;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4"/>
          <p:cNvGrpSpPr/>
          <p:nvPr/>
        </p:nvGrpSpPr>
        <p:grpSpPr>
          <a:xfrm>
            <a:off x="8148521" y="3004593"/>
            <a:ext cx="98059" cy="1147596"/>
            <a:chOff x="3347921" y="16006"/>
            <a:chExt cx="98059" cy="1147596"/>
          </a:xfrm>
        </p:grpSpPr>
        <p:sp>
          <p:nvSpPr>
            <p:cNvPr id="70" name="Google Shape;70;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4"/>
          <p:cNvGrpSpPr/>
          <p:nvPr/>
        </p:nvGrpSpPr>
        <p:grpSpPr>
          <a:xfrm>
            <a:off x="281421" y="3769263"/>
            <a:ext cx="121172" cy="760495"/>
            <a:chOff x="5245196" y="3136513"/>
            <a:chExt cx="121172" cy="760495"/>
          </a:xfrm>
        </p:grpSpPr>
        <p:sp>
          <p:nvSpPr>
            <p:cNvPr id="73" name="Google Shape;73;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4"/>
          <p:cNvGrpSpPr/>
          <p:nvPr/>
        </p:nvGrpSpPr>
        <p:grpSpPr>
          <a:xfrm>
            <a:off x="8534739" y="4069632"/>
            <a:ext cx="57599" cy="831799"/>
            <a:chOff x="2038689" y="173907"/>
            <a:chExt cx="57599" cy="831799"/>
          </a:xfrm>
        </p:grpSpPr>
        <p:sp>
          <p:nvSpPr>
            <p:cNvPr id="76" name="Google Shape;76;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3" name="Google Shape;83;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4" name="Google Shape;84;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5" name="Google Shape;85;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6" name="Google Shape;86;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7" name="Google Shape;87;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5"/>
          <p:cNvGrpSpPr/>
          <p:nvPr/>
        </p:nvGrpSpPr>
        <p:grpSpPr>
          <a:xfrm>
            <a:off x="6626134" y="-164562"/>
            <a:ext cx="121172" cy="760495"/>
            <a:chOff x="5245196" y="3136513"/>
            <a:chExt cx="121172" cy="760495"/>
          </a:xfrm>
        </p:grpSpPr>
        <p:sp>
          <p:nvSpPr>
            <p:cNvPr id="92" name="Google Shape;92;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9" name="Google Shape;99;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2" name="Google Shape;112;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13" name="Google Shape;113;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7"/>
          <p:cNvGrpSpPr/>
          <p:nvPr/>
        </p:nvGrpSpPr>
        <p:grpSpPr>
          <a:xfrm>
            <a:off x="6626134" y="-164562"/>
            <a:ext cx="121172" cy="760495"/>
            <a:chOff x="5245196" y="3136513"/>
            <a:chExt cx="121172" cy="760495"/>
          </a:xfrm>
        </p:grpSpPr>
        <p:sp>
          <p:nvSpPr>
            <p:cNvPr id="118" name="Google Shape;118;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5" name="Google Shape;125;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8"/>
          <p:cNvGrpSpPr/>
          <p:nvPr/>
        </p:nvGrpSpPr>
        <p:grpSpPr>
          <a:xfrm>
            <a:off x="8263682" y="-434366"/>
            <a:ext cx="188886" cy="1181531"/>
            <a:chOff x="2877432" y="975334"/>
            <a:chExt cx="188886" cy="1181531"/>
          </a:xfrm>
        </p:grpSpPr>
        <p:sp>
          <p:nvSpPr>
            <p:cNvPr id="132" name="Google Shape;132;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3090746" y="-533657"/>
            <a:ext cx="98059" cy="1147596"/>
            <a:chOff x="3347921" y="16006"/>
            <a:chExt cx="98059" cy="1147596"/>
          </a:xfrm>
        </p:grpSpPr>
        <p:sp>
          <p:nvSpPr>
            <p:cNvPr id="139" name="Google Shape;139;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4892771" y="-340112"/>
            <a:ext cx="121172" cy="760495"/>
            <a:chOff x="5245196" y="3136513"/>
            <a:chExt cx="121172" cy="760495"/>
          </a:xfrm>
        </p:grpSpPr>
        <p:sp>
          <p:nvSpPr>
            <p:cNvPr id="142" name="Google Shape;142;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6967836" y="85439"/>
            <a:ext cx="133252" cy="1952377"/>
            <a:chOff x="6780548" y="337714"/>
            <a:chExt cx="133252" cy="1952377"/>
          </a:xfrm>
        </p:grpSpPr>
        <p:sp>
          <p:nvSpPr>
            <p:cNvPr id="145" name="Google Shape;145;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a:off x="250617" y="2402301"/>
            <a:ext cx="188650" cy="2468354"/>
            <a:chOff x="250617" y="2402301"/>
            <a:chExt cx="188650" cy="2468354"/>
          </a:xfrm>
        </p:grpSpPr>
        <p:sp>
          <p:nvSpPr>
            <p:cNvPr id="148" name="Google Shape;148;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982417" y="1695096"/>
            <a:ext cx="199237" cy="2828935"/>
            <a:chOff x="1608717" y="1280046"/>
            <a:chExt cx="199237" cy="2828935"/>
          </a:xfrm>
        </p:grpSpPr>
        <p:sp>
          <p:nvSpPr>
            <p:cNvPr id="153" name="Google Shape;153;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8"/>
          <p:cNvGrpSpPr/>
          <p:nvPr/>
        </p:nvGrpSpPr>
        <p:grpSpPr>
          <a:xfrm>
            <a:off x="2038689" y="173907"/>
            <a:ext cx="57599" cy="831799"/>
            <a:chOff x="2038689" y="173907"/>
            <a:chExt cx="57599" cy="831799"/>
          </a:xfrm>
        </p:grpSpPr>
        <p:sp>
          <p:nvSpPr>
            <p:cNvPr id="158" name="Google Shape;158;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8"/>
          <p:cNvGrpSpPr/>
          <p:nvPr/>
        </p:nvGrpSpPr>
        <p:grpSpPr>
          <a:xfrm>
            <a:off x="8008096" y="2108910"/>
            <a:ext cx="199001" cy="2139769"/>
            <a:chOff x="8008096" y="2108910"/>
            <a:chExt cx="199001" cy="2139769"/>
          </a:xfrm>
        </p:grpSpPr>
        <p:sp>
          <p:nvSpPr>
            <p:cNvPr id="161" name="Google Shape;161;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8"/>
          <p:cNvGrpSpPr/>
          <p:nvPr/>
        </p:nvGrpSpPr>
        <p:grpSpPr>
          <a:xfrm>
            <a:off x="4095146" y="-859690"/>
            <a:ext cx="199001" cy="2139769"/>
            <a:chOff x="8008096" y="2108910"/>
            <a:chExt cx="199001" cy="2139769"/>
          </a:xfrm>
        </p:grpSpPr>
        <p:sp>
          <p:nvSpPr>
            <p:cNvPr id="165" name="Google Shape;16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8"/>
          <p:cNvGrpSpPr/>
          <p:nvPr/>
        </p:nvGrpSpPr>
        <p:grpSpPr>
          <a:xfrm>
            <a:off x="6333286" y="3704939"/>
            <a:ext cx="133252" cy="1952377"/>
            <a:chOff x="6780548" y="337714"/>
            <a:chExt cx="133252" cy="1952377"/>
          </a:xfrm>
        </p:grpSpPr>
        <p:sp>
          <p:nvSpPr>
            <p:cNvPr id="168" name="Google Shape;168;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8"/>
          <p:cNvGrpSpPr/>
          <p:nvPr/>
        </p:nvGrpSpPr>
        <p:grpSpPr>
          <a:xfrm>
            <a:off x="2702021" y="3612763"/>
            <a:ext cx="121172" cy="760495"/>
            <a:chOff x="5245196" y="3136513"/>
            <a:chExt cx="121172" cy="760495"/>
          </a:xfrm>
        </p:grpSpPr>
        <p:sp>
          <p:nvSpPr>
            <p:cNvPr id="171" name="Google Shape;171;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8" name="Google Shape;17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9" name="Google Shape;17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0" name="Google Shape;1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83" name="Google Shape;18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vTu7Se8kTXNeu0nfne0enewkuZP5gXoWv1ZuVc1MnJg/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vTu7Se8kTXNeu0nfne0enewkuZP5gXoWv1ZuVc1MnJg/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1905.05965" TargetMode="External"/><Relationship Id="rId3" Type="http://schemas.openxmlformats.org/officeDocument/2006/relationships/hyperlink" Target="https://doi.org/10.18046/EUI/ee.4.2022" TargetMode="External"/><Relationship Id="rId7" Type="http://schemas.openxmlformats.org/officeDocument/2006/relationships/hyperlink" Target="https://www.ibm.com/cloud/learn/supervised-learning"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theonebrief.com/the-bangladesh-bank-heist-lessons-in-cyber-vulnerability/" TargetMode="External"/><Relationship Id="rId5" Type="http://schemas.openxmlformats.org/officeDocument/2006/relationships/hyperlink" Target="https://www.pearsonitcertification.com/articles/article.aspx?p=3129461" TargetMode="External"/><Relationship Id="rId4" Type="http://schemas.openxmlformats.org/officeDocument/2006/relationships/hyperlink" Target="https://review42.com/resources/hacking-statistic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lanmaster53/recon-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arxiv.org/abs/1905.05965" TargetMode="External"/><Relationship Id="rId4" Type="http://schemas.openxmlformats.org/officeDocument/2006/relationships/hyperlink" Target="https://ieeexplore.ieee.org/abstract/document/835643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theonebrief.com/the-bangladesh-bank-heist-lessons-in-cyber-vulnerability/"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3"/>
          <p:cNvSpPr txBox="1">
            <a:spLocks noGrp="1"/>
          </p:cNvSpPr>
          <p:nvPr>
            <p:ph type="subTitle" idx="1"/>
          </p:nvPr>
        </p:nvSpPr>
        <p:spPr>
          <a:xfrm>
            <a:off x="519075" y="3846100"/>
            <a:ext cx="5148900" cy="11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Alejandro Arce Rendón </a:t>
            </a:r>
            <a:endParaRPr/>
          </a:p>
          <a:p>
            <a:pPr marL="0" lvl="0" indent="0" algn="l" rtl="0">
              <a:spcBef>
                <a:spcPts val="0"/>
              </a:spcBef>
              <a:spcAft>
                <a:spcPts val="0"/>
              </a:spcAft>
              <a:buNone/>
            </a:pPr>
            <a:r>
              <a:rPr lang="en"/>
              <a:t>Alexander Samacá Burbano</a:t>
            </a:r>
            <a:endParaRPr/>
          </a:p>
          <a:p>
            <a:pPr marL="0" lvl="0" indent="0" algn="l" rtl="0">
              <a:spcBef>
                <a:spcPts val="0"/>
              </a:spcBef>
              <a:spcAft>
                <a:spcPts val="0"/>
              </a:spcAft>
              <a:buNone/>
            </a:pPr>
            <a:endParaRPr/>
          </a:p>
          <a:p>
            <a:pPr marL="0" lvl="0" indent="0" algn="l" rtl="0">
              <a:spcBef>
                <a:spcPts val="0"/>
              </a:spcBef>
              <a:spcAft>
                <a:spcPts val="0"/>
              </a:spcAft>
              <a:buNone/>
            </a:pPr>
            <a:r>
              <a:rPr lang="en"/>
              <a:t>Tutor: Christian Camilo Urcuqui López, MSc</a:t>
            </a:r>
            <a:endParaRPr/>
          </a:p>
        </p:txBody>
      </p:sp>
      <p:sp>
        <p:nvSpPr>
          <p:cNvPr id="452" name="Google Shape;452;p23"/>
          <p:cNvSpPr txBox="1">
            <a:spLocks noGrp="1"/>
          </p:cNvSpPr>
          <p:nvPr>
            <p:ph type="ctrTitle"/>
          </p:nvPr>
        </p:nvSpPr>
        <p:spPr>
          <a:xfrm>
            <a:off x="336900" y="337725"/>
            <a:ext cx="8470200" cy="30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a:t>MODELO DE IA PARA AUTOMATIZAR LA RECOPILACIÓN DE INFORMACIÓN EN EL PENTESTING</a:t>
            </a:r>
            <a:endParaRPr sz="4500" b="1"/>
          </a:p>
        </p:txBody>
      </p:sp>
      <p:sp>
        <p:nvSpPr>
          <p:cNvPr id="453" name="Google Shape;453;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23"/>
          <p:cNvGrpSpPr/>
          <p:nvPr/>
        </p:nvGrpSpPr>
        <p:grpSpPr>
          <a:xfrm>
            <a:off x="6232314" y="3696331"/>
            <a:ext cx="121434" cy="1073147"/>
            <a:chOff x="6232314" y="3696331"/>
            <a:chExt cx="121434" cy="1073147"/>
          </a:xfrm>
        </p:grpSpPr>
        <p:sp>
          <p:nvSpPr>
            <p:cNvPr id="458" name="Google Shape;458;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3"/>
          <p:cNvGrpSpPr/>
          <p:nvPr/>
        </p:nvGrpSpPr>
        <p:grpSpPr>
          <a:xfrm>
            <a:off x="6780548" y="337714"/>
            <a:ext cx="133252" cy="1952377"/>
            <a:chOff x="6780548" y="337714"/>
            <a:chExt cx="133252" cy="1952377"/>
          </a:xfrm>
        </p:grpSpPr>
        <p:sp>
          <p:nvSpPr>
            <p:cNvPr id="461" name="Google Shape;461;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3"/>
          <p:cNvGrpSpPr/>
          <p:nvPr/>
        </p:nvGrpSpPr>
        <p:grpSpPr>
          <a:xfrm>
            <a:off x="8062721" y="2108910"/>
            <a:ext cx="199001" cy="2139769"/>
            <a:chOff x="8008096" y="2108910"/>
            <a:chExt cx="199001" cy="2139769"/>
          </a:xfrm>
        </p:grpSpPr>
        <p:sp>
          <p:nvSpPr>
            <p:cNvPr id="465" name="Google Shape;465;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7" name="Google Shape;467;p23"/>
          <p:cNvPicPr preferRelativeResize="0"/>
          <p:nvPr/>
        </p:nvPicPr>
        <p:blipFill>
          <a:blip r:embed="rId3">
            <a:alphaModFix/>
          </a:blip>
          <a:stretch>
            <a:fillRect/>
          </a:stretch>
        </p:blipFill>
        <p:spPr>
          <a:xfrm rot="-4257004">
            <a:off x="7236725" y="3556175"/>
            <a:ext cx="2762250" cy="293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32"/>
          <p:cNvSpPr txBox="1">
            <a:spLocks noGrp="1"/>
          </p:cNvSpPr>
          <p:nvPr>
            <p:ph type="ctrTitle"/>
          </p:nvPr>
        </p:nvSpPr>
        <p:spPr>
          <a:xfrm>
            <a:off x="1370475" y="1156500"/>
            <a:ext cx="4890600"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OBJETIVO GENERAL</a:t>
            </a:r>
            <a:endParaRPr b="1"/>
          </a:p>
        </p:txBody>
      </p:sp>
      <p:sp>
        <p:nvSpPr>
          <p:cNvPr id="670" name="Google Shape;670;p32"/>
          <p:cNvSpPr txBox="1">
            <a:spLocks noGrp="1"/>
          </p:cNvSpPr>
          <p:nvPr>
            <p:ph type="subTitle" idx="1"/>
          </p:nvPr>
        </p:nvSpPr>
        <p:spPr>
          <a:xfrm>
            <a:off x="1500125" y="2092588"/>
            <a:ext cx="4128300" cy="1644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000">
                <a:latin typeface="Advent Pro SemiBold"/>
                <a:ea typeface="Advent Pro SemiBold"/>
                <a:cs typeface="Advent Pro SemiBold"/>
                <a:sym typeface="Advent Pro SemiBold"/>
              </a:rPr>
              <a:t>Recopilar y filtrar la información en la fase de reconocimiento de los ataques de pentesting, utilizando un modelo de inteligencia artificial.</a:t>
            </a:r>
            <a:endParaRPr sz="2000">
              <a:latin typeface="Advent Pro SemiBold"/>
              <a:ea typeface="Advent Pro SemiBold"/>
              <a:cs typeface="Advent Pro SemiBold"/>
              <a:sym typeface="Advent Pro SemiBold"/>
            </a:endParaRPr>
          </a:p>
          <a:p>
            <a:pPr marL="0" lvl="0" indent="0" algn="ctr" rtl="0">
              <a:spcBef>
                <a:spcPts val="0"/>
              </a:spcBef>
              <a:spcAft>
                <a:spcPts val="0"/>
              </a:spcAft>
              <a:buNone/>
            </a:pPr>
            <a:endParaRPr/>
          </a:p>
        </p:txBody>
      </p:sp>
      <p:sp>
        <p:nvSpPr>
          <p:cNvPr id="671" name="Google Shape;671;p32"/>
          <p:cNvSpPr/>
          <p:nvPr/>
        </p:nvSpPr>
        <p:spPr>
          <a:xfrm>
            <a:off x="6001475" y="2169600"/>
            <a:ext cx="738300" cy="80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2"/>
          <p:cNvCxnSpPr>
            <a:stCxn id="671" idx="2"/>
          </p:cNvCxnSpPr>
          <p:nvPr/>
        </p:nvCxnSpPr>
        <p:spPr>
          <a:xfrm>
            <a:off x="6370625" y="2973900"/>
            <a:ext cx="0" cy="978000"/>
          </a:xfrm>
          <a:prstGeom prst="straightConnector1">
            <a:avLst/>
          </a:prstGeom>
          <a:noFill/>
          <a:ln w="19050" cap="flat" cmpd="sng">
            <a:solidFill>
              <a:schemeClr val="accent2"/>
            </a:solidFill>
            <a:prstDash val="solid"/>
            <a:round/>
            <a:headEnd type="none" w="med" len="med"/>
            <a:tailEnd type="none" w="med" len="med"/>
          </a:ln>
        </p:spPr>
      </p:cxnSp>
      <p:sp>
        <p:nvSpPr>
          <p:cNvPr id="675" name="Google Shape;675;p32"/>
          <p:cNvSpPr/>
          <p:nvPr/>
        </p:nvSpPr>
        <p:spPr>
          <a:xfrm>
            <a:off x="6312126" y="2513259"/>
            <a:ext cx="116998" cy="116998"/>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3"/>
          <p:cNvSpPr txBox="1">
            <a:spLocks noGrp="1"/>
          </p:cNvSpPr>
          <p:nvPr>
            <p:ph type="ctrTitle" idx="8"/>
          </p:nvPr>
        </p:nvSpPr>
        <p:spPr>
          <a:xfrm>
            <a:off x="181675" y="257825"/>
            <a:ext cx="8375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t>OBJETIVOS ESPECÍFICOS </a:t>
            </a:r>
            <a:endParaRPr sz="4000" b="1"/>
          </a:p>
        </p:txBody>
      </p:sp>
      <p:sp>
        <p:nvSpPr>
          <p:cNvPr id="682" name="Google Shape;682;p33"/>
          <p:cNvSpPr txBox="1"/>
          <p:nvPr/>
        </p:nvSpPr>
        <p:spPr>
          <a:xfrm>
            <a:off x="4786900" y="1062950"/>
            <a:ext cx="3286800" cy="997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600">
                <a:solidFill>
                  <a:schemeClr val="lt1"/>
                </a:solidFill>
                <a:latin typeface="Advent Pro SemiBold"/>
                <a:ea typeface="Advent Pro SemiBold"/>
                <a:cs typeface="Advent Pro SemiBold"/>
                <a:sym typeface="Advent Pro SemiBold"/>
              </a:rPr>
              <a:t>4. Implementar y conectar un aplicativo entre el modelo y las herramientas para la etapa de reconocimiento</a:t>
            </a:r>
            <a:endParaRPr sz="1600">
              <a:solidFill>
                <a:schemeClr val="lt1"/>
              </a:solidFill>
              <a:latin typeface="Advent Pro SemiBold"/>
              <a:ea typeface="Advent Pro SemiBold"/>
              <a:cs typeface="Advent Pro SemiBold"/>
              <a:sym typeface="Advent Pro SemiBold"/>
            </a:endParaRPr>
          </a:p>
        </p:txBody>
      </p:sp>
      <p:grpSp>
        <p:nvGrpSpPr>
          <p:cNvPr id="683" name="Google Shape;683;p33"/>
          <p:cNvGrpSpPr/>
          <p:nvPr/>
        </p:nvGrpSpPr>
        <p:grpSpPr>
          <a:xfrm>
            <a:off x="5676260" y="3212110"/>
            <a:ext cx="1935974" cy="1721757"/>
            <a:chOff x="5496475" y="713700"/>
            <a:chExt cx="1320763" cy="1191775"/>
          </a:xfrm>
        </p:grpSpPr>
        <p:sp>
          <p:nvSpPr>
            <p:cNvPr id="684" name="Google Shape;684;p33"/>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rot="1576680">
              <a:off x="6293477" y="878587"/>
              <a:ext cx="454816"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5732541" y="713702"/>
              <a:ext cx="656800" cy="554100"/>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5765332" y="1173513"/>
              <a:ext cx="829529" cy="484097"/>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5921625" y="1814650"/>
              <a:ext cx="105925" cy="90775"/>
            </a:xfrm>
            <a:custGeom>
              <a:avLst/>
              <a:gdLst/>
              <a:ahLst/>
              <a:cxnLst/>
              <a:rect l="l" t="t" r="r" b="b"/>
              <a:pathLst>
                <a:path w="4237" h="3631" extrusionOk="0">
                  <a:moveTo>
                    <a:pt x="2424" y="0"/>
                  </a:moveTo>
                  <a:cubicBezTo>
                    <a:pt x="808" y="0"/>
                    <a:pt x="1" y="1962"/>
                    <a:pt x="1138" y="3099"/>
                  </a:cubicBezTo>
                  <a:cubicBezTo>
                    <a:pt x="1511" y="3466"/>
                    <a:pt x="1965" y="3630"/>
                    <a:pt x="2411" y="3630"/>
                  </a:cubicBezTo>
                  <a:cubicBezTo>
                    <a:pt x="3345" y="3630"/>
                    <a:pt x="4237" y="2907"/>
                    <a:pt x="4237" y="1813"/>
                  </a:cubicBezTo>
                  <a:cubicBezTo>
                    <a:pt x="4237" y="808"/>
                    <a:pt x="3429" y="0"/>
                    <a:pt x="242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6362500" y="1814650"/>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496475" y="1814600"/>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92" name="Google Shape;692;p33"/>
          <p:cNvSpPr txBox="1"/>
          <p:nvPr/>
        </p:nvSpPr>
        <p:spPr>
          <a:xfrm>
            <a:off x="75400" y="1062950"/>
            <a:ext cx="4236600" cy="12807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r>
              <a:rPr lang="en" sz="1600">
                <a:solidFill>
                  <a:schemeClr val="lt1"/>
                </a:solidFill>
                <a:latin typeface="Advent Pro SemiBold"/>
                <a:ea typeface="Advent Pro SemiBold"/>
                <a:cs typeface="Advent Pro SemiBold"/>
                <a:sym typeface="Advent Pro SemiBold"/>
              </a:rPr>
              <a:t>1. Definir las fuentes y las variables necesarias para el desarrollo del modelo que apoyará el reconocimiento durante un ataque de pentesting.</a:t>
            </a:r>
            <a:endParaRPr sz="1600">
              <a:latin typeface="Maven Pro"/>
              <a:ea typeface="Maven Pro"/>
              <a:cs typeface="Maven Pro"/>
              <a:sym typeface="Maven Pro"/>
            </a:endParaRPr>
          </a:p>
        </p:txBody>
      </p:sp>
      <p:sp>
        <p:nvSpPr>
          <p:cNvPr id="693" name="Google Shape;693;p33"/>
          <p:cNvSpPr txBox="1"/>
          <p:nvPr/>
        </p:nvSpPr>
        <p:spPr>
          <a:xfrm>
            <a:off x="550300" y="3212088"/>
            <a:ext cx="4236600" cy="128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600">
                <a:solidFill>
                  <a:schemeClr val="lt1"/>
                </a:solidFill>
                <a:latin typeface="Advent Pro SemiBold"/>
                <a:ea typeface="Advent Pro SemiBold"/>
                <a:cs typeface="Advent Pro SemiBold"/>
                <a:sym typeface="Advent Pro SemiBold"/>
              </a:rPr>
              <a:t>3. Validar los mejores modelos de Inteligencia Artificial usando procesamiento de lenguaje natural para la fase de reconocimiento utilizando métricas estadísticas.</a:t>
            </a:r>
            <a:endParaRPr sz="1600">
              <a:latin typeface="Maven Pro"/>
              <a:ea typeface="Maven Pro"/>
              <a:cs typeface="Maven Pro"/>
              <a:sym typeface="Maven Pro"/>
            </a:endParaRPr>
          </a:p>
        </p:txBody>
      </p:sp>
      <p:sp>
        <p:nvSpPr>
          <p:cNvPr id="694" name="Google Shape;694;p33"/>
          <p:cNvSpPr txBox="1"/>
          <p:nvPr/>
        </p:nvSpPr>
        <p:spPr>
          <a:xfrm>
            <a:off x="550300" y="2016875"/>
            <a:ext cx="3286800" cy="12807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1600">
              <a:solidFill>
                <a:schemeClr val="lt1"/>
              </a:solidFill>
              <a:latin typeface="Advent Pro SemiBold"/>
              <a:ea typeface="Advent Pro SemiBold"/>
              <a:cs typeface="Advent Pro SemiBold"/>
              <a:sym typeface="Advent Pro SemiBold"/>
            </a:endParaRPr>
          </a:p>
          <a:p>
            <a:pPr marL="0" lvl="0" indent="0" algn="just" rtl="0">
              <a:lnSpc>
                <a:spcPct val="115000"/>
              </a:lnSpc>
              <a:spcBef>
                <a:spcPts val="0"/>
              </a:spcBef>
              <a:spcAft>
                <a:spcPts val="0"/>
              </a:spcAft>
              <a:buNone/>
            </a:pPr>
            <a:r>
              <a:rPr lang="en" sz="1600">
                <a:solidFill>
                  <a:schemeClr val="lt1"/>
                </a:solidFill>
                <a:latin typeface="Advent Pro SemiBold"/>
                <a:ea typeface="Advent Pro SemiBold"/>
                <a:cs typeface="Advent Pro SemiBold"/>
                <a:sym typeface="Advent Pro SemiBold"/>
              </a:rPr>
              <a:t>2. Entrenar modelos de IA que permitan facilitar el proceso de reconocimiento en las fases de pentesting.</a:t>
            </a:r>
            <a:endParaRPr sz="1600">
              <a:solidFill>
                <a:schemeClr val="lt1"/>
              </a:solidFill>
              <a:latin typeface="Advent Pro SemiBold"/>
              <a:ea typeface="Advent Pro SemiBold"/>
              <a:cs typeface="Advent Pro SemiBold"/>
              <a:sym typeface="Advent Pr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4"/>
          <p:cNvSpPr txBox="1">
            <a:spLocks noGrp="1"/>
          </p:cNvSpPr>
          <p:nvPr>
            <p:ph type="title"/>
          </p:nvPr>
        </p:nvSpPr>
        <p:spPr>
          <a:xfrm>
            <a:off x="311250" y="137475"/>
            <a:ext cx="8521500" cy="8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solidFill>
                  <a:schemeClr val="lt1"/>
                </a:solidFill>
              </a:rPr>
              <a:t>MARCO TEÓRICO</a:t>
            </a:r>
            <a:endParaRPr sz="4000" b="1">
              <a:solidFill>
                <a:schemeClr val="lt1"/>
              </a:solidFill>
            </a:endParaRPr>
          </a:p>
        </p:txBody>
      </p:sp>
      <p:sp>
        <p:nvSpPr>
          <p:cNvPr id="700" name="Google Shape;700;p34"/>
          <p:cNvSpPr txBox="1"/>
          <p:nvPr/>
        </p:nvSpPr>
        <p:spPr>
          <a:xfrm>
            <a:off x="1107675" y="1154775"/>
            <a:ext cx="4182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lt1"/>
                </a:solidFill>
                <a:latin typeface="Advent Pro"/>
                <a:ea typeface="Advent Pro"/>
                <a:cs typeface="Advent Pro"/>
                <a:sym typeface="Advent Pro"/>
              </a:rPr>
              <a:t>Ciberseguridad</a:t>
            </a:r>
            <a:endParaRPr sz="2000">
              <a:solidFill>
                <a:schemeClr val="lt1"/>
              </a:solidFill>
              <a:latin typeface="Advent Pro SemiBold"/>
              <a:ea typeface="Advent Pro SemiBold"/>
              <a:cs typeface="Advent Pro SemiBold"/>
              <a:sym typeface="Advent Pro SemiBold"/>
            </a:endParaRPr>
          </a:p>
        </p:txBody>
      </p:sp>
      <p:sp>
        <p:nvSpPr>
          <p:cNvPr id="701" name="Google Shape;701;p34"/>
          <p:cNvSpPr txBox="1"/>
          <p:nvPr/>
        </p:nvSpPr>
        <p:spPr>
          <a:xfrm>
            <a:off x="5622125" y="1154775"/>
            <a:ext cx="3659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chemeClr val="lt1"/>
                </a:solidFill>
                <a:latin typeface="Advent Pro"/>
                <a:ea typeface="Advent Pro"/>
                <a:cs typeface="Advent Pro"/>
                <a:sym typeface="Advent Pro"/>
              </a:rPr>
              <a:t>Inteligencia Artificial</a:t>
            </a:r>
            <a:endParaRPr sz="2000">
              <a:solidFill>
                <a:schemeClr val="lt1"/>
              </a:solidFill>
              <a:latin typeface="Advent Pro SemiBold"/>
              <a:ea typeface="Advent Pro SemiBold"/>
              <a:cs typeface="Advent Pro SemiBold"/>
              <a:sym typeface="Advent Pro SemiBold"/>
            </a:endParaRPr>
          </a:p>
        </p:txBody>
      </p:sp>
      <p:sp>
        <p:nvSpPr>
          <p:cNvPr id="702" name="Google Shape;70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03" name="Google Shape;703;p34"/>
          <p:cNvPicPr preferRelativeResize="0"/>
          <p:nvPr/>
        </p:nvPicPr>
        <p:blipFill rotWithShape="1">
          <a:blip r:embed="rId3">
            <a:alphaModFix/>
          </a:blip>
          <a:srcRect t="9" b="19"/>
          <a:stretch/>
        </p:blipFill>
        <p:spPr>
          <a:xfrm>
            <a:off x="938425" y="1663863"/>
            <a:ext cx="2476375" cy="1650480"/>
          </a:xfrm>
          <a:prstGeom prst="rect">
            <a:avLst/>
          </a:prstGeom>
          <a:noFill/>
          <a:ln>
            <a:noFill/>
          </a:ln>
          <a:effectLst>
            <a:outerShdw blurRad="357188" dist="66675" dir="3540000" algn="bl" rotWithShape="0">
              <a:srgbClr val="98FAFC">
                <a:alpha val="67000"/>
              </a:srgbClr>
            </a:outerShdw>
          </a:effectLst>
        </p:spPr>
      </p:pic>
      <p:pic>
        <p:nvPicPr>
          <p:cNvPr id="704" name="Google Shape;704;p34"/>
          <p:cNvPicPr preferRelativeResize="0"/>
          <p:nvPr/>
        </p:nvPicPr>
        <p:blipFill rotWithShape="1">
          <a:blip r:embed="rId4">
            <a:alphaModFix/>
          </a:blip>
          <a:srcRect t="26545" b="26545"/>
          <a:stretch/>
        </p:blipFill>
        <p:spPr>
          <a:xfrm>
            <a:off x="5456176" y="1907050"/>
            <a:ext cx="2834025" cy="13293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5"/>
          <p:cNvSpPr txBox="1">
            <a:spLocks noGrp="1"/>
          </p:cNvSpPr>
          <p:nvPr>
            <p:ph type="title"/>
          </p:nvPr>
        </p:nvSpPr>
        <p:spPr>
          <a:xfrm>
            <a:off x="1733725" y="856650"/>
            <a:ext cx="5676600" cy="123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¿Qué es NLP?</a:t>
            </a:r>
            <a:endParaRPr/>
          </a:p>
        </p:txBody>
      </p:sp>
      <p:sp>
        <p:nvSpPr>
          <p:cNvPr id="710" name="Google Shape;71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3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Tokenización</a:t>
            </a:r>
            <a:endParaRPr/>
          </a:p>
        </p:txBody>
      </p:sp>
      <p:sp>
        <p:nvSpPr>
          <p:cNvPr id="716" name="Google Shape;7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717" name="Google Shape;717;p36"/>
          <p:cNvPicPr preferRelativeResize="0"/>
          <p:nvPr/>
        </p:nvPicPr>
        <p:blipFill>
          <a:blip r:embed="rId3">
            <a:alphaModFix/>
          </a:blip>
          <a:stretch>
            <a:fillRect/>
          </a:stretch>
        </p:blipFill>
        <p:spPr>
          <a:xfrm>
            <a:off x="1473078" y="989475"/>
            <a:ext cx="5886975" cy="3662100"/>
          </a:xfrm>
          <a:prstGeom prst="rect">
            <a:avLst/>
          </a:prstGeom>
          <a:noFill/>
          <a:ln>
            <a:noFill/>
          </a:ln>
        </p:spPr>
      </p:pic>
      <p:sp>
        <p:nvSpPr>
          <p:cNvPr id="718" name="Google Shape;718;p36"/>
          <p:cNvSpPr txBox="1"/>
          <p:nvPr/>
        </p:nvSpPr>
        <p:spPr>
          <a:xfrm>
            <a:off x="738875" y="4746550"/>
            <a:ext cx="684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Maven Pro"/>
                <a:ea typeface="Maven Pro"/>
                <a:cs typeface="Maven Pro"/>
                <a:sym typeface="Maven Pro"/>
              </a:rPr>
              <a:t>https://vaclavkosar.com/ml/Tokenization-in-Machine-Learning-Explained</a:t>
            </a:r>
            <a:endParaRPr sz="600">
              <a:solidFill>
                <a:schemeClr val="lt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7"/>
          <p:cNvSpPr txBox="1">
            <a:spLocks noGrp="1"/>
          </p:cNvSpPr>
          <p:nvPr>
            <p:ph type="title" idx="4294967295"/>
          </p:nvPr>
        </p:nvSpPr>
        <p:spPr>
          <a:xfrm>
            <a:off x="311250" y="1448950"/>
            <a:ext cx="4169700" cy="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t>ESTADO</a:t>
            </a:r>
            <a:endParaRPr sz="4000" b="1"/>
          </a:p>
          <a:p>
            <a:pPr marL="0" lvl="0" indent="0" algn="l" rtl="0">
              <a:spcBef>
                <a:spcPts val="0"/>
              </a:spcBef>
              <a:spcAft>
                <a:spcPts val="0"/>
              </a:spcAft>
              <a:buNone/>
            </a:pPr>
            <a:r>
              <a:rPr lang="en" sz="4000" b="1"/>
              <a:t>DEL ARTE</a:t>
            </a:r>
            <a:endParaRPr sz="4000" b="1">
              <a:solidFill>
                <a:schemeClr val="lt1"/>
              </a:solidFill>
            </a:endParaRPr>
          </a:p>
        </p:txBody>
      </p:sp>
      <p:graphicFrame>
        <p:nvGraphicFramePr>
          <p:cNvPr id="724" name="Google Shape;724;p37"/>
          <p:cNvGraphicFramePr/>
          <p:nvPr/>
        </p:nvGraphicFramePr>
        <p:xfrm>
          <a:off x="2905775" y="126925"/>
          <a:ext cx="4843450" cy="4889655"/>
        </p:xfrm>
        <a:graphic>
          <a:graphicData uri="http://schemas.openxmlformats.org/drawingml/2006/table">
            <a:tbl>
              <a:tblPr>
                <a:noFill/>
                <a:tableStyleId>{81E4506C-C5B3-4A83-8D00-CD5585A7D326}</a:tableStyleId>
              </a:tblPr>
              <a:tblGrid>
                <a:gridCol w="1150425">
                  <a:extLst>
                    <a:ext uri="{9D8B030D-6E8A-4147-A177-3AD203B41FA5}">
                      <a16:colId xmlns:a16="http://schemas.microsoft.com/office/drawing/2014/main" val="20000"/>
                    </a:ext>
                  </a:extLst>
                </a:gridCol>
                <a:gridCol w="903475">
                  <a:extLst>
                    <a:ext uri="{9D8B030D-6E8A-4147-A177-3AD203B41FA5}">
                      <a16:colId xmlns:a16="http://schemas.microsoft.com/office/drawing/2014/main" val="20001"/>
                    </a:ext>
                  </a:extLst>
                </a:gridCol>
                <a:gridCol w="738725">
                  <a:extLst>
                    <a:ext uri="{9D8B030D-6E8A-4147-A177-3AD203B41FA5}">
                      <a16:colId xmlns:a16="http://schemas.microsoft.com/office/drawing/2014/main" val="20002"/>
                    </a:ext>
                  </a:extLst>
                </a:gridCol>
                <a:gridCol w="1035175">
                  <a:extLst>
                    <a:ext uri="{9D8B030D-6E8A-4147-A177-3AD203B41FA5}">
                      <a16:colId xmlns:a16="http://schemas.microsoft.com/office/drawing/2014/main" val="20003"/>
                    </a:ext>
                  </a:extLst>
                </a:gridCol>
                <a:gridCol w="1015650">
                  <a:extLst>
                    <a:ext uri="{9D8B030D-6E8A-4147-A177-3AD203B41FA5}">
                      <a16:colId xmlns:a16="http://schemas.microsoft.com/office/drawing/2014/main" val="20004"/>
                    </a:ext>
                  </a:extLst>
                </a:gridCol>
              </a:tblGrid>
              <a:tr h="641125">
                <a:tc>
                  <a:txBody>
                    <a:bodyPr/>
                    <a:lstStyle/>
                    <a:p>
                      <a:pPr marL="0" lvl="0" indent="0" algn="l" rtl="0">
                        <a:spcBef>
                          <a:spcPts val="0"/>
                        </a:spcBef>
                        <a:spcAft>
                          <a:spcPts val="0"/>
                        </a:spcAft>
                        <a:buNone/>
                      </a:pPr>
                      <a:r>
                        <a:rPr lang="en" sz="1000" b="1">
                          <a:solidFill>
                            <a:schemeClr val="lt1"/>
                          </a:solidFill>
                        </a:rPr>
                        <a:t>Sistemas/</a:t>
                      </a:r>
                      <a:endParaRPr sz="1000" b="1">
                        <a:solidFill>
                          <a:schemeClr val="lt1"/>
                        </a:solidFill>
                      </a:endParaRPr>
                    </a:p>
                    <a:p>
                      <a:pPr marL="0" lvl="0" indent="0" algn="l" rtl="0">
                        <a:spcBef>
                          <a:spcPts val="0"/>
                        </a:spcBef>
                        <a:spcAft>
                          <a:spcPts val="0"/>
                        </a:spcAft>
                        <a:buNone/>
                      </a:pPr>
                      <a:r>
                        <a:rPr lang="en" sz="1000" b="1">
                          <a:solidFill>
                            <a:schemeClr val="lt1"/>
                          </a:solidFill>
                        </a:rPr>
                        <a:t>Caracteristicas</a:t>
                      </a:r>
                      <a:endParaRPr sz="1000" b="1">
                        <a:solidFill>
                          <a:schemeClr val="lt1"/>
                        </a:solidFill>
                      </a:endParaRPr>
                    </a:p>
                  </a:txBody>
                  <a:tcPr marL="91425" marR="91425" marT="91425" marB="91425"/>
                </a:tc>
                <a:tc>
                  <a:txBody>
                    <a:bodyPr/>
                    <a:lstStyle/>
                    <a:p>
                      <a:pPr marL="0" lvl="0" indent="0" algn="l" rtl="0">
                        <a:spcBef>
                          <a:spcPts val="0"/>
                        </a:spcBef>
                        <a:spcAft>
                          <a:spcPts val="0"/>
                        </a:spcAft>
                        <a:buNone/>
                      </a:pPr>
                      <a:r>
                        <a:rPr lang="en" sz="1000" b="1">
                          <a:solidFill>
                            <a:schemeClr val="lt1"/>
                          </a:solidFill>
                        </a:rPr>
                        <a:t>Recon Framework</a:t>
                      </a:r>
                      <a:endParaRPr sz="1000" b="1">
                        <a:solidFill>
                          <a:schemeClr val="lt1"/>
                        </a:solidFill>
                      </a:endParaRPr>
                    </a:p>
                  </a:txBody>
                  <a:tcPr marL="91425" marR="91425" marT="91425" marB="91425"/>
                </a:tc>
                <a:tc>
                  <a:txBody>
                    <a:bodyPr/>
                    <a:lstStyle/>
                    <a:p>
                      <a:pPr marL="0" lvl="0" indent="0" algn="l" rtl="0">
                        <a:spcBef>
                          <a:spcPts val="0"/>
                        </a:spcBef>
                        <a:spcAft>
                          <a:spcPts val="0"/>
                        </a:spcAft>
                        <a:buNone/>
                      </a:pPr>
                      <a:r>
                        <a:rPr lang="en" sz="1000" b="1">
                          <a:solidFill>
                            <a:schemeClr val="lt1"/>
                          </a:solidFill>
                        </a:rPr>
                        <a:t>Machine Learning</a:t>
                      </a:r>
                      <a:endParaRPr sz="1000" b="1">
                        <a:solidFill>
                          <a:schemeClr val="lt1"/>
                        </a:solidFill>
                      </a:endParaRPr>
                    </a:p>
                  </a:txBody>
                  <a:tcPr marL="91425" marR="91425" marT="91425" marB="91425"/>
                </a:tc>
                <a:tc>
                  <a:txBody>
                    <a:bodyPr/>
                    <a:lstStyle/>
                    <a:p>
                      <a:pPr marL="0" lvl="0" indent="0" algn="l" rtl="0">
                        <a:spcBef>
                          <a:spcPts val="0"/>
                        </a:spcBef>
                        <a:spcAft>
                          <a:spcPts val="0"/>
                        </a:spcAft>
                        <a:buNone/>
                      </a:pPr>
                      <a:r>
                        <a:rPr lang="en" sz="1000" b="1">
                          <a:solidFill>
                            <a:schemeClr val="lt1"/>
                          </a:solidFill>
                        </a:rPr>
                        <a:t>Enumeración</a:t>
                      </a:r>
                      <a:endParaRPr sz="1000" b="1">
                        <a:solidFill>
                          <a:schemeClr val="lt1"/>
                        </a:solidFill>
                      </a:endParaRPr>
                    </a:p>
                  </a:txBody>
                  <a:tcPr marL="91425" marR="91425" marT="91425" marB="91425"/>
                </a:tc>
                <a:tc>
                  <a:txBody>
                    <a:bodyPr/>
                    <a:lstStyle/>
                    <a:p>
                      <a:pPr marL="0" lvl="0" indent="0" algn="l" rtl="0">
                        <a:spcBef>
                          <a:spcPts val="0"/>
                        </a:spcBef>
                        <a:spcAft>
                          <a:spcPts val="0"/>
                        </a:spcAft>
                        <a:buNone/>
                      </a:pPr>
                      <a:r>
                        <a:rPr lang="en" sz="1000" b="1">
                          <a:solidFill>
                            <a:schemeClr val="lt1"/>
                          </a:solidFill>
                        </a:rPr>
                        <a:t>Recon pasivo</a:t>
                      </a:r>
                      <a:endParaRPr sz="1000" b="1">
                        <a:solidFill>
                          <a:schemeClr val="lt1"/>
                        </a:solidFill>
                      </a:endParaRPr>
                    </a:p>
                  </a:txBody>
                  <a:tcPr marL="91425" marR="91425" marT="91425" marB="91425"/>
                </a:tc>
                <a:extLst>
                  <a:ext uri="{0D108BD9-81ED-4DB2-BD59-A6C34878D82A}">
                    <a16:rowId xmlns:a16="http://schemas.microsoft.com/office/drawing/2014/main" val="10000"/>
                  </a:ext>
                </a:extLst>
              </a:tr>
              <a:tr h="484400">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Nuestro proyecto</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1"/>
                  </a:ext>
                </a:extLst>
              </a:tr>
              <a:tr h="641125">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Autonomous Penetration Testing using RL</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2"/>
                  </a:ext>
                </a:extLst>
              </a:tr>
              <a:tr h="641125">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Autonomous Security Analysis and Pentesting</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3"/>
                  </a:ext>
                </a:extLst>
              </a:tr>
              <a:tr h="785750">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Reinforcement Learning for Efficient Network Penetration Testing </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4"/>
                  </a:ext>
                </a:extLst>
              </a:tr>
              <a:tr h="641125">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Automation of Recon for Ethical Hackers </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5"/>
                  </a:ext>
                </a:extLst>
              </a:tr>
              <a:tr h="641125">
                <a:tc>
                  <a:txBody>
                    <a:bodyPr/>
                    <a:lstStyle/>
                    <a:p>
                      <a:pPr marL="0" lvl="0" indent="0" algn="l" rtl="0">
                        <a:spcBef>
                          <a:spcPts val="0"/>
                        </a:spcBef>
                        <a:spcAft>
                          <a:spcPts val="0"/>
                        </a:spcAft>
                        <a:buNone/>
                      </a:pPr>
                      <a:r>
                        <a:rPr lang="en" sz="1100" b="1">
                          <a:solidFill>
                            <a:schemeClr val="lt1"/>
                          </a:solidFill>
                          <a:latin typeface="Share Tech"/>
                          <a:ea typeface="Share Tech"/>
                          <a:cs typeface="Share Tech"/>
                          <a:sym typeface="Share Tech"/>
                        </a:rPr>
                        <a:t>Automation of Cyber-Reconnaissance </a:t>
                      </a:r>
                      <a:endParaRPr sz="1100" b="1">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tc>
                  <a:txBody>
                    <a:bodyPr/>
                    <a:lstStyle/>
                    <a:p>
                      <a:pPr marL="0" lvl="0" indent="0" algn="l" rtl="0">
                        <a:spcBef>
                          <a:spcPts val="0"/>
                        </a:spcBef>
                        <a:spcAft>
                          <a:spcPts val="0"/>
                        </a:spcAft>
                        <a:buNone/>
                      </a:pPr>
                      <a:endParaRPr sz="10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6"/>
                  </a:ext>
                </a:extLst>
              </a:tr>
            </a:tbl>
          </a:graphicData>
        </a:graphic>
      </p:graphicFrame>
      <p:sp>
        <p:nvSpPr>
          <p:cNvPr id="725" name="Google Shape;725;p37"/>
          <p:cNvSpPr/>
          <p:nvPr/>
        </p:nvSpPr>
        <p:spPr>
          <a:xfrm>
            <a:off x="4382174" y="9012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217349" y="9012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6098049" y="9012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7128949" y="9012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217349" y="1470056"/>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098049" y="14700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217349" y="21504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5217349" y="30311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4382174" y="3865618"/>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4382174" y="45460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098049" y="3865618"/>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098049" y="45460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128949" y="3865618"/>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128949" y="4546043"/>
            <a:ext cx="215126" cy="226923"/>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cxnSp>
        <p:nvCxnSpPr>
          <p:cNvPr id="744" name="Google Shape;74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45" name="Google Shape;745;p38"/>
          <p:cNvCxnSpPr/>
          <p:nvPr/>
        </p:nvCxnSpPr>
        <p:spPr>
          <a:xfrm>
            <a:off x="2982663"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46" name="Google Shape;746;p38"/>
          <p:cNvCxnSpPr/>
          <p:nvPr/>
        </p:nvCxnSpPr>
        <p:spPr>
          <a:xfrm>
            <a:off x="4504463" y="246300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747" name="Google Shape;747;p38"/>
          <p:cNvCxnSpPr/>
          <p:nvPr/>
        </p:nvCxnSpPr>
        <p:spPr>
          <a:xfrm>
            <a:off x="7548063" y="2463000"/>
            <a:ext cx="0" cy="455100"/>
          </a:xfrm>
          <a:prstGeom prst="straightConnector1">
            <a:avLst/>
          </a:prstGeom>
          <a:noFill/>
          <a:ln w="19050" cap="flat" cmpd="sng">
            <a:solidFill>
              <a:schemeClr val="lt2"/>
            </a:solidFill>
            <a:prstDash val="solid"/>
            <a:round/>
            <a:headEnd type="none" w="med" len="med"/>
            <a:tailEnd type="none" w="med" len="med"/>
          </a:ln>
        </p:spPr>
      </p:cxnSp>
      <p:sp>
        <p:nvSpPr>
          <p:cNvPr id="748" name="Google Shape;748;p38"/>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t>METODOLOGÍA: CRISP-DM</a:t>
            </a:r>
            <a:endParaRPr sz="4000" b="1"/>
          </a:p>
        </p:txBody>
      </p:sp>
      <p:cxnSp>
        <p:nvCxnSpPr>
          <p:cNvPr id="749" name="Google Shape;74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750" name="Google Shape;750;p38"/>
          <p:cNvGrpSpPr/>
          <p:nvPr/>
        </p:nvGrpSpPr>
        <p:grpSpPr>
          <a:xfrm>
            <a:off x="1372725" y="2731350"/>
            <a:ext cx="373500" cy="373500"/>
            <a:chOff x="1372725" y="1912500"/>
            <a:chExt cx="373500" cy="373500"/>
          </a:xfrm>
        </p:grpSpPr>
        <p:sp>
          <p:nvSpPr>
            <p:cNvPr id="751" name="Google Shape;75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2795917" y="2731350"/>
            <a:ext cx="373500" cy="373500"/>
            <a:chOff x="3212675" y="1912500"/>
            <a:chExt cx="373500" cy="373500"/>
          </a:xfrm>
        </p:grpSpPr>
        <p:sp>
          <p:nvSpPr>
            <p:cNvPr id="754" name="Google Shape;75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8"/>
          <p:cNvGrpSpPr/>
          <p:nvPr/>
        </p:nvGrpSpPr>
        <p:grpSpPr>
          <a:xfrm>
            <a:off x="4317721" y="2735000"/>
            <a:ext cx="373500" cy="373500"/>
            <a:chOff x="5557850" y="1912500"/>
            <a:chExt cx="373500" cy="373500"/>
          </a:xfrm>
        </p:grpSpPr>
        <p:sp>
          <p:nvSpPr>
            <p:cNvPr id="757" name="Google Shape;75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38"/>
          <p:cNvGrpSpPr/>
          <p:nvPr/>
        </p:nvGrpSpPr>
        <p:grpSpPr>
          <a:xfrm>
            <a:off x="5839525" y="2735000"/>
            <a:ext cx="373500" cy="373500"/>
            <a:chOff x="7457825" y="1912500"/>
            <a:chExt cx="373500" cy="373500"/>
          </a:xfrm>
        </p:grpSpPr>
        <p:sp>
          <p:nvSpPr>
            <p:cNvPr id="760" name="Google Shape;76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38"/>
          <p:cNvSpPr txBox="1">
            <a:spLocks noGrp="1"/>
          </p:cNvSpPr>
          <p:nvPr>
            <p:ph type="ctrTitle" idx="4294967295"/>
          </p:nvPr>
        </p:nvSpPr>
        <p:spPr>
          <a:xfrm>
            <a:off x="610450" y="1576684"/>
            <a:ext cx="18813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ENTENDIMIENTO DEL NEGOCIO</a:t>
            </a:r>
            <a:endParaRPr sz="2000"/>
          </a:p>
        </p:txBody>
      </p:sp>
      <p:sp>
        <p:nvSpPr>
          <p:cNvPr id="763" name="Google Shape;763;p38"/>
          <p:cNvSpPr txBox="1">
            <a:spLocks noGrp="1"/>
          </p:cNvSpPr>
          <p:nvPr>
            <p:ph type="ctrTitle" idx="4294967295"/>
          </p:nvPr>
        </p:nvSpPr>
        <p:spPr>
          <a:xfrm>
            <a:off x="5085615" y="3612997"/>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MODELADO</a:t>
            </a:r>
            <a:endParaRPr sz="2000"/>
          </a:p>
        </p:txBody>
      </p:sp>
      <p:sp>
        <p:nvSpPr>
          <p:cNvPr id="764" name="Google Shape;764;p38"/>
          <p:cNvSpPr txBox="1">
            <a:spLocks noGrp="1"/>
          </p:cNvSpPr>
          <p:nvPr>
            <p:ph type="ctrTitle" idx="4294967295"/>
          </p:nvPr>
        </p:nvSpPr>
        <p:spPr>
          <a:xfrm>
            <a:off x="2042025" y="3509201"/>
            <a:ext cx="1881300" cy="63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ENTENDIMIENTO DE LOS DATOS</a:t>
            </a:r>
            <a:endParaRPr sz="2000"/>
          </a:p>
        </p:txBody>
      </p:sp>
      <p:sp>
        <p:nvSpPr>
          <p:cNvPr id="765" name="Google Shape;765;p38"/>
          <p:cNvSpPr txBox="1">
            <a:spLocks noGrp="1"/>
          </p:cNvSpPr>
          <p:nvPr>
            <p:ph type="ctrTitle" idx="4294967295"/>
          </p:nvPr>
        </p:nvSpPr>
        <p:spPr>
          <a:xfrm>
            <a:off x="3608925" y="1650359"/>
            <a:ext cx="18813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PREPARACIÓN DE LOS DATOS </a:t>
            </a:r>
            <a:endParaRPr sz="2000"/>
          </a:p>
        </p:txBody>
      </p:sp>
      <p:sp>
        <p:nvSpPr>
          <p:cNvPr id="766" name="Google Shape;766;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 01</a:t>
            </a:r>
            <a:endParaRPr sz="2400">
              <a:solidFill>
                <a:schemeClr val="accent2"/>
              </a:solidFill>
            </a:endParaRPr>
          </a:p>
        </p:txBody>
      </p:sp>
      <p:sp>
        <p:nvSpPr>
          <p:cNvPr id="767" name="Google Shape;767;p38"/>
          <p:cNvSpPr txBox="1">
            <a:spLocks noGrp="1"/>
          </p:cNvSpPr>
          <p:nvPr>
            <p:ph type="ctrTitle" idx="4294967295"/>
          </p:nvPr>
        </p:nvSpPr>
        <p:spPr>
          <a:xfrm>
            <a:off x="2384588" y="2204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02</a:t>
            </a:r>
            <a:endParaRPr sz="2400">
              <a:solidFill>
                <a:schemeClr val="accent1"/>
              </a:solidFill>
            </a:endParaRPr>
          </a:p>
        </p:txBody>
      </p:sp>
      <p:sp>
        <p:nvSpPr>
          <p:cNvPr id="768" name="Google Shape;768;p38"/>
          <p:cNvSpPr txBox="1">
            <a:spLocks noGrp="1"/>
          </p:cNvSpPr>
          <p:nvPr>
            <p:ph type="ctrTitle" idx="4294967295"/>
          </p:nvPr>
        </p:nvSpPr>
        <p:spPr>
          <a:xfrm>
            <a:off x="3861275"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03</a:t>
            </a:r>
            <a:endParaRPr sz="2400">
              <a:solidFill>
                <a:schemeClr val="accent3"/>
              </a:solidFill>
            </a:endParaRPr>
          </a:p>
        </p:txBody>
      </p:sp>
      <p:sp>
        <p:nvSpPr>
          <p:cNvPr id="769" name="Google Shape;769;p38"/>
          <p:cNvSpPr txBox="1">
            <a:spLocks noGrp="1"/>
          </p:cNvSpPr>
          <p:nvPr>
            <p:ph type="ctrTitle" idx="4294967295"/>
          </p:nvPr>
        </p:nvSpPr>
        <p:spPr>
          <a:xfrm>
            <a:off x="5383075" y="2204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04</a:t>
            </a:r>
            <a:endParaRPr sz="2400">
              <a:solidFill>
                <a:schemeClr val="accent4"/>
              </a:solidFill>
            </a:endParaRPr>
          </a:p>
        </p:txBody>
      </p:sp>
      <p:grpSp>
        <p:nvGrpSpPr>
          <p:cNvPr id="770" name="Google Shape;770;p38"/>
          <p:cNvGrpSpPr/>
          <p:nvPr/>
        </p:nvGrpSpPr>
        <p:grpSpPr>
          <a:xfrm>
            <a:off x="7361325" y="2731350"/>
            <a:ext cx="373500" cy="373500"/>
            <a:chOff x="1372725" y="1912500"/>
            <a:chExt cx="373500" cy="373500"/>
          </a:xfrm>
        </p:grpSpPr>
        <p:sp>
          <p:nvSpPr>
            <p:cNvPr id="771" name="Google Shape;77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3" name="Google Shape;773;p38"/>
          <p:cNvCxnSpPr/>
          <p:nvPr/>
        </p:nvCxnSpPr>
        <p:spPr>
          <a:xfrm>
            <a:off x="6026263"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774" name="Google Shape;774;p38"/>
          <p:cNvSpPr txBox="1">
            <a:spLocks noGrp="1"/>
          </p:cNvSpPr>
          <p:nvPr>
            <p:ph type="ctrTitle" idx="4294967295"/>
          </p:nvPr>
        </p:nvSpPr>
        <p:spPr>
          <a:xfrm>
            <a:off x="6904875" y="3282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05</a:t>
            </a:r>
            <a:endParaRPr sz="2400">
              <a:solidFill>
                <a:schemeClr val="accent2"/>
              </a:solidFill>
            </a:endParaRPr>
          </a:p>
        </p:txBody>
      </p:sp>
      <p:sp>
        <p:nvSpPr>
          <p:cNvPr id="775" name="Google Shape;775;p38"/>
          <p:cNvSpPr txBox="1">
            <a:spLocks noGrp="1"/>
          </p:cNvSpPr>
          <p:nvPr>
            <p:ph type="ctrTitle" idx="4294967295"/>
          </p:nvPr>
        </p:nvSpPr>
        <p:spPr>
          <a:xfrm>
            <a:off x="6607415" y="197727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EVALUACIÓN</a:t>
            </a:r>
            <a:endParaRPr sz="2000"/>
          </a:p>
        </p:txBody>
      </p:sp>
      <p:sp>
        <p:nvSpPr>
          <p:cNvPr id="776" name="Google Shape;77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9"/>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a:t>ENTENDIMIENTO DEL NEGOCIO</a:t>
            </a:r>
            <a:endParaRPr sz="3400" b="1"/>
          </a:p>
        </p:txBody>
      </p:sp>
      <p:sp>
        <p:nvSpPr>
          <p:cNvPr id="782" name="Google Shape;78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783" name="Google Shape;783;p39"/>
          <p:cNvPicPr preferRelativeResize="0"/>
          <p:nvPr/>
        </p:nvPicPr>
        <p:blipFill>
          <a:blip r:embed="rId3">
            <a:alphaModFix/>
          </a:blip>
          <a:stretch>
            <a:fillRect/>
          </a:stretch>
        </p:blipFill>
        <p:spPr>
          <a:xfrm>
            <a:off x="906450" y="1402598"/>
            <a:ext cx="1797300" cy="1797325"/>
          </a:xfrm>
          <a:prstGeom prst="rect">
            <a:avLst/>
          </a:prstGeom>
          <a:noFill/>
          <a:ln>
            <a:noFill/>
          </a:ln>
        </p:spPr>
      </p:pic>
      <p:pic>
        <p:nvPicPr>
          <p:cNvPr id="784" name="Google Shape;784;p39"/>
          <p:cNvPicPr preferRelativeResize="0"/>
          <p:nvPr/>
        </p:nvPicPr>
        <p:blipFill>
          <a:blip r:embed="rId4">
            <a:alphaModFix/>
          </a:blip>
          <a:stretch>
            <a:fillRect/>
          </a:stretch>
        </p:blipFill>
        <p:spPr>
          <a:xfrm>
            <a:off x="3194550" y="1612813"/>
            <a:ext cx="2283700" cy="1376900"/>
          </a:xfrm>
          <a:prstGeom prst="rect">
            <a:avLst/>
          </a:prstGeom>
          <a:noFill/>
          <a:ln>
            <a:noFill/>
          </a:ln>
        </p:spPr>
      </p:pic>
      <p:pic>
        <p:nvPicPr>
          <p:cNvPr id="785" name="Google Shape;785;p39"/>
          <p:cNvPicPr preferRelativeResize="0"/>
          <p:nvPr/>
        </p:nvPicPr>
        <p:blipFill>
          <a:blip r:embed="rId5">
            <a:alphaModFix/>
          </a:blip>
          <a:stretch>
            <a:fillRect/>
          </a:stretch>
        </p:blipFill>
        <p:spPr>
          <a:xfrm>
            <a:off x="3974007" y="3378450"/>
            <a:ext cx="2463418" cy="1047175"/>
          </a:xfrm>
          <a:prstGeom prst="rect">
            <a:avLst/>
          </a:prstGeom>
          <a:noFill/>
          <a:ln>
            <a:noFill/>
          </a:ln>
        </p:spPr>
      </p:pic>
      <p:pic>
        <p:nvPicPr>
          <p:cNvPr id="786" name="Google Shape;786;p39"/>
          <p:cNvPicPr preferRelativeResize="0"/>
          <p:nvPr/>
        </p:nvPicPr>
        <p:blipFill>
          <a:blip r:embed="rId6">
            <a:alphaModFix/>
          </a:blip>
          <a:stretch>
            <a:fillRect/>
          </a:stretch>
        </p:blipFill>
        <p:spPr>
          <a:xfrm>
            <a:off x="716375" y="3425167"/>
            <a:ext cx="2935700" cy="953733"/>
          </a:xfrm>
          <a:prstGeom prst="rect">
            <a:avLst/>
          </a:prstGeom>
          <a:noFill/>
          <a:ln>
            <a:noFill/>
          </a:ln>
        </p:spPr>
      </p:pic>
      <p:pic>
        <p:nvPicPr>
          <p:cNvPr id="787" name="Google Shape;787;p39"/>
          <p:cNvPicPr preferRelativeResize="0"/>
          <p:nvPr/>
        </p:nvPicPr>
        <p:blipFill>
          <a:blip r:embed="rId7">
            <a:alphaModFix/>
          </a:blip>
          <a:stretch>
            <a:fillRect/>
          </a:stretch>
        </p:blipFill>
        <p:spPr>
          <a:xfrm>
            <a:off x="6077825" y="1641948"/>
            <a:ext cx="2792200" cy="1174875"/>
          </a:xfrm>
          <a:prstGeom prst="rect">
            <a:avLst/>
          </a:prstGeom>
          <a:noFill/>
          <a:ln>
            <a:noFill/>
          </a:ln>
        </p:spPr>
      </p:pic>
      <p:pic>
        <p:nvPicPr>
          <p:cNvPr id="788" name="Google Shape;788;p39"/>
          <p:cNvPicPr preferRelativeResize="0"/>
          <p:nvPr/>
        </p:nvPicPr>
        <p:blipFill>
          <a:blip r:embed="rId8">
            <a:alphaModFix/>
          </a:blip>
          <a:stretch>
            <a:fillRect/>
          </a:stretch>
        </p:blipFill>
        <p:spPr>
          <a:xfrm>
            <a:off x="6659684" y="3195900"/>
            <a:ext cx="2097991" cy="117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0"/>
          <p:cNvSpPr txBox="1">
            <a:spLocks noGrp="1"/>
          </p:cNvSpPr>
          <p:nvPr>
            <p:ph type="ctrTitle"/>
          </p:nvPr>
        </p:nvSpPr>
        <p:spPr>
          <a:xfrm>
            <a:off x="652025" y="278950"/>
            <a:ext cx="790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a:t>ENTENDIMIENTO DE LOS DATOS</a:t>
            </a:r>
            <a:endParaRPr sz="3400" b="1"/>
          </a:p>
        </p:txBody>
      </p:sp>
      <p:sp>
        <p:nvSpPr>
          <p:cNvPr id="794" name="Google Shape;79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795" name="Google Shape;795;p40" title="Points scored"/>
          <p:cNvPicPr preferRelativeResize="0"/>
          <p:nvPr/>
        </p:nvPicPr>
        <p:blipFill>
          <a:blip r:embed="rId3">
            <a:alphaModFix/>
          </a:blip>
          <a:stretch>
            <a:fillRect/>
          </a:stretch>
        </p:blipFill>
        <p:spPr>
          <a:xfrm>
            <a:off x="1922200" y="923100"/>
            <a:ext cx="5590275" cy="3456650"/>
          </a:xfrm>
          <a:prstGeom prst="rect">
            <a:avLst/>
          </a:prstGeom>
          <a:noFill/>
          <a:ln>
            <a:noFill/>
          </a:ln>
        </p:spPr>
      </p:pic>
      <p:sp>
        <p:nvSpPr>
          <p:cNvPr id="796" name="Google Shape;796;p40"/>
          <p:cNvSpPr txBox="1"/>
          <p:nvPr/>
        </p:nvSpPr>
        <p:spPr>
          <a:xfrm>
            <a:off x="1232088" y="4524050"/>
            <a:ext cx="6970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D1D5DB"/>
                </a:solidFill>
              </a:rPr>
              <a:t>“I want to search for IP addresses associated with a specific domain” </a:t>
            </a:r>
            <a:endParaRPr sz="1700" b="1"/>
          </a:p>
        </p:txBody>
      </p:sp>
      <p:sp>
        <p:nvSpPr>
          <p:cNvPr id="797" name="Google Shape;797;p40"/>
          <p:cNvSpPr txBox="1"/>
          <p:nvPr/>
        </p:nvSpPr>
        <p:spPr>
          <a:xfrm>
            <a:off x="1922200" y="4010450"/>
            <a:ext cx="466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aven Pro"/>
                <a:ea typeface="Maven Pro"/>
                <a:cs typeface="Maven Pro"/>
                <a:sym typeface="Maven Pro"/>
              </a:rPr>
              <a:t>Fuente: elaboración propia</a:t>
            </a:r>
            <a:endParaRPr sz="1200">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1"/>
          <p:cNvSpPr txBox="1">
            <a:spLocks noGrp="1"/>
          </p:cNvSpPr>
          <p:nvPr>
            <p:ph type="ctrTitle"/>
          </p:nvPr>
        </p:nvSpPr>
        <p:spPr>
          <a:xfrm>
            <a:off x="603000" y="7545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a:t>PREPARACIÓN DE LOS DATOS</a:t>
            </a:r>
            <a:endParaRPr sz="3500" b="1"/>
          </a:p>
        </p:txBody>
      </p:sp>
      <p:sp>
        <p:nvSpPr>
          <p:cNvPr id="803" name="Google Shape;80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804" name="Google Shape;804;p41"/>
          <p:cNvSpPr txBox="1"/>
          <p:nvPr/>
        </p:nvSpPr>
        <p:spPr>
          <a:xfrm>
            <a:off x="1207725" y="1851125"/>
            <a:ext cx="6962100" cy="2124000"/>
          </a:xfrm>
          <a:prstGeom prst="rect">
            <a:avLst/>
          </a:prstGeom>
          <a:noFill/>
          <a:ln>
            <a:noFill/>
          </a:ln>
        </p:spPr>
        <p:txBody>
          <a:bodyPr spcFirstLastPara="1" wrap="square" lIns="91425" tIns="91425" rIns="91425" bIns="91425" anchor="t" anchorCtr="0">
            <a:spAutoFit/>
          </a:bodyPr>
          <a:lstStyle/>
          <a:p>
            <a:pPr marL="457200" lvl="0" indent="-342900" algn="just" rtl="0">
              <a:lnSpc>
                <a:spcPct val="200000"/>
              </a:lnSpc>
              <a:spcBef>
                <a:spcPts val="1200"/>
              </a:spcBef>
              <a:spcAft>
                <a:spcPts val="0"/>
              </a:spcAft>
              <a:buClr>
                <a:schemeClr val="lt1"/>
              </a:buClr>
              <a:buSzPts val="1800"/>
              <a:buFont typeface="Share Tech"/>
              <a:buChar char="●"/>
            </a:pPr>
            <a:r>
              <a:rPr lang="en" sz="1800">
                <a:solidFill>
                  <a:schemeClr val="lt1"/>
                </a:solidFill>
                <a:latin typeface="Share Tech"/>
                <a:ea typeface="Share Tech"/>
                <a:cs typeface="Share Tech"/>
                <a:sym typeface="Share Tech"/>
              </a:rPr>
              <a:t>Vectorizamos los textos para que los modelos pudiesen entender los textos usando un tokenizer.</a:t>
            </a:r>
            <a:endParaRPr sz="1800">
              <a:solidFill>
                <a:schemeClr val="lt1"/>
              </a:solidFill>
              <a:latin typeface="Share Tech"/>
              <a:ea typeface="Share Tech"/>
              <a:cs typeface="Share Tech"/>
              <a:sym typeface="Share Tech"/>
            </a:endParaRPr>
          </a:p>
          <a:p>
            <a:pPr marL="457200" lvl="0" indent="-342900" algn="just" rtl="0">
              <a:lnSpc>
                <a:spcPct val="200000"/>
              </a:lnSpc>
              <a:spcBef>
                <a:spcPts val="0"/>
              </a:spcBef>
              <a:spcAft>
                <a:spcPts val="0"/>
              </a:spcAft>
              <a:buClr>
                <a:schemeClr val="lt1"/>
              </a:buClr>
              <a:buSzPts val="1800"/>
              <a:buFont typeface="Share Tech"/>
              <a:buChar char="●"/>
            </a:pPr>
            <a:r>
              <a:rPr lang="en" sz="1800">
                <a:solidFill>
                  <a:schemeClr val="lt1"/>
                </a:solidFill>
                <a:latin typeface="Share Tech"/>
                <a:ea typeface="Share Tech"/>
                <a:cs typeface="Share Tech"/>
                <a:sym typeface="Share Tech"/>
              </a:rPr>
              <a:t>Se cambiaron los nombres de las herramientas a una representación numérica para la clasificación.</a:t>
            </a:r>
            <a:endParaRPr sz="1800">
              <a:solidFill>
                <a:schemeClr val="lt1"/>
              </a:solidFill>
              <a:latin typeface="Share Tech"/>
              <a:ea typeface="Share Tech"/>
              <a:cs typeface="Share Tech"/>
              <a:sym typeface="Share Tech"/>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4"/>
          <p:cNvSpPr txBox="1">
            <a:spLocks noGrp="1"/>
          </p:cNvSpPr>
          <p:nvPr>
            <p:ph type="ctrTitle" idx="6"/>
          </p:nvPr>
        </p:nvSpPr>
        <p:spPr>
          <a:xfrm>
            <a:off x="618825" y="411675"/>
            <a:ext cx="78789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t>CONTENIDO</a:t>
            </a:r>
            <a:endParaRPr sz="4000" b="1"/>
          </a:p>
        </p:txBody>
      </p:sp>
      <p:cxnSp>
        <p:nvCxnSpPr>
          <p:cNvPr id="473" name="Google Shape;473;p24"/>
          <p:cNvCxnSpPr/>
          <p:nvPr/>
        </p:nvCxnSpPr>
        <p:spPr>
          <a:xfrm>
            <a:off x="5705888" y="2862109"/>
            <a:ext cx="2319900" cy="18420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474" name="Google Shape;474;p24"/>
          <p:cNvCxnSpPr/>
          <p:nvPr/>
        </p:nvCxnSpPr>
        <p:spPr>
          <a:xfrm rot="10800000" flipH="1">
            <a:off x="3378488" y="2862109"/>
            <a:ext cx="2327400" cy="1842000"/>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475" name="Google Shape;475;p24"/>
          <p:cNvSpPr txBox="1">
            <a:spLocks noGrp="1"/>
          </p:cNvSpPr>
          <p:nvPr>
            <p:ph type="ctrTitle"/>
          </p:nvPr>
        </p:nvSpPr>
        <p:spPr>
          <a:xfrm>
            <a:off x="688300" y="137492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 1</a:t>
            </a:r>
            <a:endParaRPr sz="2400">
              <a:solidFill>
                <a:schemeClr val="accent2"/>
              </a:solidFill>
            </a:endParaRPr>
          </a:p>
        </p:txBody>
      </p:sp>
      <p:sp>
        <p:nvSpPr>
          <p:cNvPr id="476" name="Google Shape;476;p24"/>
          <p:cNvSpPr txBox="1">
            <a:spLocks noGrp="1"/>
          </p:cNvSpPr>
          <p:nvPr>
            <p:ph type="ctrTitle"/>
          </p:nvPr>
        </p:nvSpPr>
        <p:spPr>
          <a:xfrm>
            <a:off x="2874663" y="1374921"/>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2</a:t>
            </a:r>
            <a:endParaRPr sz="2400">
              <a:solidFill>
                <a:schemeClr val="accent1"/>
              </a:solidFill>
            </a:endParaRPr>
          </a:p>
        </p:txBody>
      </p:sp>
      <p:sp>
        <p:nvSpPr>
          <p:cNvPr id="477" name="Google Shape;477;p24"/>
          <p:cNvSpPr txBox="1">
            <a:spLocks noGrp="1"/>
          </p:cNvSpPr>
          <p:nvPr>
            <p:ph type="ctrTitle"/>
          </p:nvPr>
        </p:nvSpPr>
        <p:spPr>
          <a:xfrm>
            <a:off x="5061050" y="137492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3</a:t>
            </a:r>
            <a:endParaRPr sz="2400">
              <a:solidFill>
                <a:schemeClr val="accent3"/>
              </a:solidFill>
            </a:endParaRPr>
          </a:p>
        </p:txBody>
      </p:sp>
      <p:sp>
        <p:nvSpPr>
          <p:cNvPr id="478" name="Google Shape;478;p24"/>
          <p:cNvSpPr txBox="1">
            <a:spLocks noGrp="1"/>
          </p:cNvSpPr>
          <p:nvPr>
            <p:ph type="ctrTitle"/>
          </p:nvPr>
        </p:nvSpPr>
        <p:spPr>
          <a:xfrm>
            <a:off x="7211450" y="137493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4</a:t>
            </a:r>
            <a:endParaRPr sz="2400">
              <a:solidFill>
                <a:schemeClr val="accent4"/>
              </a:solidFill>
            </a:endParaRPr>
          </a:p>
        </p:txBody>
      </p:sp>
      <p:sp>
        <p:nvSpPr>
          <p:cNvPr id="479" name="Google Shape;479;p24"/>
          <p:cNvSpPr txBox="1">
            <a:spLocks noGrp="1"/>
          </p:cNvSpPr>
          <p:nvPr>
            <p:ph type="ctrTitle"/>
          </p:nvPr>
        </p:nvSpPr>
        <p:spPr>
          <a:xfrm>
            <a:off x="730250" y="29525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5</a:t>
            </a:r>
            <a:endParaRPr sz="2400">
              <a:solidFill>
                <a:schemeClr val="accent2"/>
              </a:solidFill>
            </a:endParaRPr>
          </a:p>
        </p:txBody>
      </p:sp>
      <p:sp>
        <p:nvSpPr>
          <p:cNvPr id="480" name="Google Shape;480;p24"/>
          <p:cNvSpPr txBox="1">
            <a:spLocks noGrp="1"/>
          </p:cNvSpPr>
          <p:nvPr>
            <p:ph type="ctrTitle"/>
          </p:nvPr>
        </p:nvSpPr>
        <p:spPr>
          <a:xfrm>
            <a:off x="2874663" y="2952496"/>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6</a:t>
            </a:r>
            <a:endParaRPr sz="2400">
              <a:solidFill>
                <a:schemeClr val="accent1"/>
              </a:solidFill>
            </a:endParaRPr>
          </a:p>
        </p:txBody>
      </p:sp>
      <p:sp>
        <p:nvSpPr>
          <p:cNvPr id="481" name="Google Shape;481;p24"/>
          <p:cNvSpPr txBox="1">
            <a:spLocks noGrp="1"/>
          </p:cNvSpPr>
          <p:nvPr>
            <p:ph type="ctrTitle"/>
          </p:nvPr>
        </p:nvSpPr>
        <p:spPr>
          <a:xfrm>
            <a:off x="432800" y="1920096"/>
            <a:ext cx="1881300" cy="7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MOTIVACIÓN Y ANTECEDENTES</a:t>
            </a:r>
            <a:endParaRPr/>
          </a:p>
        </p:txBody>
      </p:sp>
      <p:sp>
        <p:nvSpPr>
          <p:cNvPr id="482" name="Google Shape;482;p24"/>
          <p:cNvSpPr txBox="1">
            <a:spLocks noGrp="1"/>
          </p:cNvSpPr>
          <p:nvPr>
            <p:ph type="ctrTitle"/>
          </p:nvPr>
        </p:nvSpPr>
        <p:spPr>
          <a:xfrm>
            <a:off x="2577225" y="1869514"/>
            <a:ext cx="1881300" cy="71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DESCRIPCIÓN DEL PROBLEMA</a:t>
            </a:r>
            <a:endParaRPr/>
          </a:p>
        </p:txBody>
      </p:sp>
      <p:sp>
        <p:nvSpPr>
          <p:cNvPr id="483" name="Google Shape;483;p24"/>
          <p:cNvSpPr txBox="1">
            <a:spLocks noGrp="1"/>
          </p:cNvSpPr>
          <p:nvPr>
            <p:ph type="ctrTitle"/>
          </p:nvPr>
        </p:nvSpPr>
        <p:spPr>
          <a:xfrm>
            <a:off x="4594100" y="1869521"/>
            <a:ext cx="2319900" cy="7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OBJETIVO GENERAL Y ESPECÍFICOS</a:t>
            </a:r>
            <a:endParaRPr/>
          </a:p>
        </p:txBody>
      </p:sp>
      <p:sp>
        <p:nvSpPr>
          <p:cNvPr id="484" name="Google Shape;484;p24"/>
          <p:cNvSpPr txBox="1">
            <a:spLocks noGrp="1"/>
          </p:cNvSpPr>
          <p:nvPr>
            <p:ph type="ctrTitle"/>
          </p:nvPr>
        </p:nvSpPr>
        <p:spPr>
          <a:xfrm>
            <a:off x="6913990" y="18695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MARCO TEÓRICO</a:t>
            </a:r>
            <a:endParaRPr/>
          </a:p>
        </p:txBody>
      </p:sp>
      <p:sp>
        <p:nvSpPr>
          <p:cNvPr id="485" name="Google Shape;485;p24"/>
          <p:cNvSpPr txBox="1">
            <a:spLocks noGrp="1"/>
          </p:cNvSpPr>
          <p:nvPr>
            <p:ph type="ctrTitle"/>
          </p:nvPr>
        </p:nvSpPr>
        <p:spPr>
          <a:xfrm>
            <a:off x="432800" y="3569200"/>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ESTADO DEL ARTE</a:t>
            </a:r>
            <a:endParaRPr/>
          </a:p>
        </p:txBody>
      </p:sp>
      <p:sp>
        <p:nvSpPr>
          <p:cNvPr id="486" name="Google Shape;486;p24"/>
          <p:cNvSpPr txBox="1">
            <a:spLocks noGrp="1"/>
          </p:cNvSpPr>
          <p:nvPr>
            <p:ph type="ctrTitle"/>
          </p:nvPr>
        </p:nvSpPr>
        <p:spPr>
          <a:xfrm>
            <a:off x="2521925" y="3725950"/>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METODOLOGÍA Y EXPERIMENTOS</a:t>
            </a:r>
            <a:endParaRPr/>
          </a:p>
        </p:txBody>
      </p:sp>
      <p:sp>
        <p:nvSpPr>
          <p:cNvPr id="487" name="Google Shape;487;p24"/>
          <p:cNvSpPr txBox="1">
            <a:spLocks noGrp="1"/>
          </p:cNvSpPr>
          <p:nvPr>
            <p:ph type="ctrTitle"/>
          </p:nvPr>
        </p:nvSpPr>
        <p:spPr>
          <a:xfrm>
            <a:off x="5061038" y="3021196"/>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9900"/>
                </a:solidFill>
              </a:rPr>
              <a:t>7</a:t>
            </a:r>
            <a:endParaRPr sz="2400">
              <a:solidFill>
                <a:srgbClr val="FF9900"/>
              </a:solidFill>
            </a:endParaRPr>
          </a:p>
        </p:txBody>
      </p:sp>
      <p:sp>
        <p:nvSpPr>
          <p:cNvPr id="488" name="Google Shape;488;p24"/>
          <p:cNvSpPr txBox="1">
            <a:spLocks noGrp="1"/>
          </p:cNvSpPr>
          <p:nvPr>
            <p:ph type="ctrTitle"/>
          </p:nvPr>
        </p:nvSpPr>
        <p:spPr>
          <a:xfrm>
            <a:off x="4763600" y="3634300"/>
            <a:ext cx="1881300" cy="6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ENTREGABLES POR OBJETIVOS</a:t>
            </a:r>
            <a:endParaRPr/>
          </a:p>
        </p:txBody>
      </p:sp>
      <p:sp>
        <p:nvSpPr>
          <p:cNvPr id="489" name="Google Shape;489;p24"/>
          <p:cNvSpPr txBox="1">
            <a:spLocks noGrp="1"/>
          </p:cNvSpPr>
          <p:nvPr>
            <p:ph type="ctrTitle"/>
          </p:nvPr>
        </p:nvSpPr>
        <p:spPr>
          <a:xfrm>
            <a:off x="7211438" y="3021196"/>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0000"/>
                </a:solidFill>
              </a:rPr>
              <a:t>8</a:t>
            </a:r>
            <a:endParaRPr sz="2400">
              <a:solidFill>
                <a:srgbClr val="FF0000"/>
              </a:solidFill>
            </a:endParaRPr>
          </a:p>
        </p:txBody>
      </p:sp>
      <p:sp>
        <p:nvSpPr>
          <p:cNvPr id="490" name="Google Shape;490;p24"/>
          <p:cNvSpPr txBox="1">
            <a:spLocks noGrp="1"/>
          </p:cNvSpPr>
          <p:nvPr>
            <p:ph type="ctrTitle"/>
          </p:nvPr>
        </p:nvSpPr>
        <p:spPr>
          <a:xfrm>
            <a:off x="6939350" y="3725950"/>
            <a:ext cx="1830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CONCLUSIONES Y TRABAJO FUTURO</a:t>
            </a:r>
            <a:endParaRPr/>
          </a:p>
        </p:txBody>
      </p:sp>
      <p:cxnSp>
        <p:nvCxnSpPr>
          <p:cNvPr id="491" name="Google Shape;491;p24"/>
          <p:cNvCxnSpPr/>
          <p:nvPr/>
        </p:nvCxnSpPr>
        <p:spPr>
          <a:xfrm>
            <a:off x="1058588" y="2862109"/>
            <a:ext cx="2319900" cy="1842000"/>
          </a:xfrm>
          <a:prstGeom prst="bentConnector3">
            <a:avLst>
              <a:gd name="adj1" fmla="val 50000"/>
            </a:avLst>
          </a:prstGeom>
          <a:noFill/>
          <a:ln w="9525" cap="flat" cmpd="sng">
            <a:solidFill>
              <a:schemeClr val="lt2"/>
            </a:solidFill>
            <a:prstDash val="solid"/>
            <a:round/>
            <a:headEnd type="none" w="med" len="med"/>
            <a:tailEnd type="none" w="med" len="med"/>
          </a:ln>
        </p:spPr>
      </p:cxnSp>
      <p:sp>
        <p:nvSpPr>
          <p:cNvPr id="492" name="Google Shape;49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2"/>
          <p:cNvSpPr txBox="1">
            <a:spLocks noGrp="1"/>
          </p:cNvSpPr>
          <p:nvPr>
            <p:ph type="ctrTitle"/>
          </p:nvPr>
        </p:nvSpPr>
        <p:spPr>
          <a:xfrm>
            <a:off x="547700" y="1154600"/>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b="1"/>
              <a:t>MODELOS</a:t>
            </a:r>
            <a:endParaRPr sz="5100" b="1"/>
          </a:p>
        </p:txBody>
      </p:sp>
      <p:sp>
        <p:nvSpPr>
          <p:cNvPr id="810" name="Google Shape;810;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811" name="Google Shape;811;p42"/>
          <p:cNvPicPr preferRelativeResize="0"/>
          <p:nvPr/>
        </p:nvPicPr>
        <p:blipFill rotWithShape="1">
          <a:blip r:embed="rId3">
            <a:alphaModFix/>
          </a:blip>
          <a:srcRect t="8454" r="55610" b="16056"/>
          <a:stretch/>
        </p:blipFill>
        <p:spPr>
          <a:xfrm>
            <a:off x="1474475" y="2214463"/>
            <a:ext cx="2141463" cy="1905925"/>
          </a:xfrm>
          <a:prstGeom prst="rect">
            <a:avLst/>
          </a:prstGeom>
          <a:noFill/>
          <a:ln>
            <a:noFill/>
          </a:ln>
        </p:spPr>
      </p:pic>
      <p:pic>
        <p:nvPicPr>
          <p:cNvPr id="812" name="Google Shape;812;p42"/>
          <p:cNvPicPr preferRelativeResize="0"/>
          <p:nvPr/>
        </p:nvPicPr>
        <p:blipFill>
          <a:blip r:embed="rId4">
            <a:alphaModFix/>
          </a:blip>
          <a:stretch>
            <a:fillRect/>
          </a:stretch>
        </p:blipFill>
        <p:spPr>
          <a:xfrm>
            <a:off x="4891126" y="2434013"/>
            <a:ext cx="3486150" cy="146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43"/>
          <p:cNvSpPr txBox="1">
            <a:spLocks noGrp="1"/>
          </p:cNvSpPr>
          <p:nvPr>
            <p:ph type="ctrTitle"/>
          </p:nvPr>
        </p:nvSpPr>
        <p:spPr>
          <a:xfrm>
            <a:off x="618825" y="411675"/>
            <a:ext cx="665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EXPERIMENTO 1: MODELO flan-t5</a:t>
            </a:r>
            <a:endParaRPr/>
          </a:p>
        </p:txBody>
      </p:sp>
      <p:sp>
        <p:nvSpPr>
          <p:cNvPr id="818" name="Google Shape;818;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819" name="Google Shape;819;p43"/>
          <p:cNvPicPr preferRelativeResize="0"/>
          <p:nvPr/>
        </p:nvPicPr>
        <p:blipFill>
          <a:blip r:embed="rId3">
            <a:alphaModFix/>
          </a:blip>
          <a:stretch>
            <a:fillRect/>
          </a:stretch>
        </p:blipFill>
        <p:spPr>
          <a:xfrm>
            <a:off x="152400" y="1198725"/>
            <a:ext cx="8839201" cy="31419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4"/>
          <p:cNvSpPr txBox="1">
            <a:spLocks noGrp="1"/>
          </p:cNvSpPr>
          <p:nvPr>
            <p:ph type="ctrTitle"/>
          </p:nvPr>
        </p:nvSpPr>
        <p:spPr>
          <a:xfrm>
            <a:off x="618825" y="411675"/>
            <a:ext cx="665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EXPERIMENTO 2: MODELO BERT-Base</a:t>
            </a:r>
            <a:endParaRPr/>
          </a:p>
        </p:txBody>
      </p:sp>
      <p:sp>
        <p:nvSpPr>
          <p:cNvPr id="825" name="Google Shape;82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826" name="Google Shape;826;p44"/>
          <p:cNvPicPr preferRelativeResize="0"/>
          <p:nvPr/>
        </p:nvPicPr>
        <p:blipFill>
          <a:blip r:embed="rId3">
            <a:alphaModFix/>
          </a:blip>
          <a:stretch>
            <a:fillRect/>
          </a:stretch>
        </p:blipFill>
        <p:spPr>
          <a:xfrm>
            <a:off x="446025" y="989475"/>
            <a:ext cx="8395135" cy="369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5"/>
          <p:cNvSpPr txBox="1">
            <a:spLocks noGrp="1"/>
          </p:cNvSpPr>
          <p:nvPr>
            <p:ph type="ctrTitle"/>
          </p:nvPr>
        </p:nvSpPr>
        <p:spPr>
          <a:xfrm>
            <a:off x="618825" y="411675"/>
            <a:ext cx="665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EXPERIMENTO 3: MODELO secureBERT</a:t>
            </a:r>
            <a:endParaRPr/>
          </a:p>
        </p:txBody>
      </p:sp>
      <p:sp>
        <p:nvSpPr>
          <p:cNvPr id="832" name="Google Shape;832;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833" name="Google Shape;833;p45"/>
          <p:cNvPicPr preferRelativeResize="0"/>
          <p:nvPr/>
        </p:nvPicPr>
        <p:blipFill>
          <a:blip r:embed="rId3">
            <a:alphaModFix/>
          </a:blip>
          <a:stretch>
            <a:fillRect/>
          </a:stretch>
        </p:blipFill>
        <p:spPr>
          <a:xfrm>
            <a:off x="152400" y="1446675"/>
            <a:ext cx="8808600" cy="946775"/>
          </a:xfrm>
          <a:prstGeom prst="rect">
            <a:avLst/>
          </a:prstGeom>
          <a:noFill/>
          <a:ln>
            <a:noFill/>
          </a:ln>
        </p:spPr>
      </p:pic>
      <p:pic>
        <p:nvPicPr>
          <p:cNvPr id="834" name="Google Shape;834;p45"/>
          <p:cNvPicPr preferRelativeResize="0"/>
          <p:nvPr/>
        </p:nvPicPr>
        <p:blipFill>
          <a:blip r:embed="rId4">
            <a:alphaModFix/>
          </a:blip>
          <a:stretch>
            <a:fillRect/>
          </a:stretch>
        </p:blipFill>
        <p:spPr>
          <a:xfrm>
            <a:off x="152400" y="2545850"/>
            <a:ext cx="8743475" cy="1126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6"/>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a:t>RESULTADOS</a:t>
            </a:r>
            <a:endParaRPr sz="3400" b="1"/>
          </a:p>
        </p:txBody>
      </p:sp>
      <p:sp>
        <p:nvSpPr>
          <p:cNvPr id="840" name="Google Shape;84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841" name="Google Shape;841;p46"/>
          <p:cNvGraphicFramePr/>
          <p:nvPr/>
        </p:nvGraphicFramePr>
        <p:xfrm>
          <a:off x="720988" y="989450"/>
          <a:ext cx="7716750" cy="3412025"/>
        </p:xfrm>
        <a:graphic>
          <a:graphicData uri="http://schemas.openxmlformats.org/drawingml/2006/table">
            <a:tbl>
              <a:tblPr>
                <a:noFill/>
                <a:tableStyleId>{F4F7B615-155F-4A29-84C3-6D58D102083C}</a:tableStyleId>
              </a:tblPr>
              <a:tblGrid>
                <a:gridCol w="1543350">
                  <a:extLst>
                    <a:ext uri="{9D8B030D-6E8A-4147-A177-3AD203B41FA5}">
                      <a16:colId xmlns:a16="http://schemas.microsoft.com/office/drawing/2014/main" val="20000"/>
                    </a:ext>
                  </a:extLst>
                </a:gridCol>
                <a:gridCol w="1543350">
                  <a:extLst>
                    <a:ext uri="{9D8B030D-6E8A-4147-A177-3AD203B41FA5}">
                      <a16:colId xmlns:a16="http://schemas.microsoft.com/office/drawing/2014/main" val="20001"/>
                    </a:ext>
                  </a:extLst>
                </a:gridCol>
                <a:gridCol w="1543350">
                  <a:extLst>
                    <a:ext uri="{9D8B030D-6E8A-4147-A177-3AD203B41FA5}">
                      <a16:colId xmlns:a16="http://schemas.microsoft.com/office/drawing/2014/main" val="20002"/>
                    </a:ext>
                  </a:extLst>
                </a:gridCol>
                <a:gridCol w="1543350">
                  <a:extLst>
                    <a:ext uri="{9D8B030D-6E8A-4147-A177-3AD203B41FA5}">
                      <a16:colId xmlns:a16="http://schemas.microsoft.com/office/drawing/2014/main" val="20003"/>
                    </a:ext>
                  </a:extLst>
                </a:gridCol>
                <a:gridCol w="1543350">
                  <a:extLst>
                    <a:ext uri="{9D8B030D-6E8A-4147-A177-3AD203B41FA5}">
                      <a16:colId xmlns:a16="http://schemas.microsoft.com/office/drawing/2014/main" val="20004"/>
                    </a:ext>
                  </a:extLst>
                </a:gridCol>
              </a:tblGrid>
              <a:tr h="1486775">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Epoch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Accuracy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Precision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F1 Score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Validation Loss </a:t>
                      </a:r>
                      <a:endParaRPr sz="2000" b="1">
                        <a:solidFill>
                          <a:schemeClr val="lt1"/>
                        </a:solidFill>
                        <a:latin typeface="Times New Roman"/>
                        <a:ea typeface="Times New Roman"/>
                        <a:cs typeface="Times New Roman"/>
                        <a:sym typeface="Times New Roman"/>
                      </a:endParaRPr>
                    </a:p>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41750">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1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0.95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0.95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0.95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0.49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41750">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2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0.96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0.96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0.96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0.17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41750">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3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0.90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0.92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0.90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2000" b="1">
                          <a:solidFill>
                            <a:schemeClr val="lt1"/>
                          </a:solidFill>
                          <a:latin typeface="Times New Roman"/>
                          <a:ea typeface="Times New Roman"/>
                          <a:cs typeface="Times New Roman"/>
                          <a:sym typeface="Times New Roman"/>
                        </a:rPr>
                        <a:t>0.62 </a:t>
                      </a:r>
                      <a:endParaRPr sz="2000" b="1">
                        <a:solidFill>
                          <a:schemeClr val="lt1"/>
                        </a:solidFill>
                        <a:latin typeface="Times New Roman"/>
                        <a:ea typeface="Times New Roman"/>
                        <a:cs typeface="Times New Roman"/>
                        <a:sym typeface="Times New Roman"/>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7"/>
          <p:cNvSpPr txBox="1">
            <a:spLocks noGrp="1"/>
          </p:cNvSpPr>
          <p:nvPr>
            <p:ph type="ctrTitle"/>
          </p:nvPr>
        </p:nvSpPr>
        <p:spPr>
          <a:xfrm>
            <a:off x="547800" y="283825"/>
            <a:ext cx="684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RESULTADOS: MODELO  secureBERT</a:t>
            </a:r>
            <a:endParaRPr dirty="0"/>
          </a:p>
        </p:txBody>
      </p:sp>
      <p:sp>
        <p:nvSpPr>
          <p:cNvPr id="847" name="Google Shape;84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848" name="Google Shape;848;p47"/>
          <p:cNvPicPr preferRelativeResize="0"/>
          <p:nvPr/>
        </p:nvPicPr>
        <p:blipFill>
          <a:blip r:embed="rId3">
            <a:alphaModFix/>
          </a:blip>
          <a:stretch>
            <a:fillRect/>
          </a:stretch>
        </p:blipFill>
        <p:spPr>
          <a:xfrm>
            <a:off x="172850" y="861625"/>
            <a:ext cx="8798299" cy="1742425"/>
          </a:xfrm>
          <a:prstGeom prst="rect">
            <a:avLst/>
          </a:prstGeom>
          <a:noFill/>
          <a:ln>
            <a:noFill/>
          </a:ln>
        </p:spPr>
      </p:pic>
      <p:pic>
        <p:nvPicPr>
          <p:cNvPr id="849" name="Google Shape;849;p47" descr="Inserting image..."/>
          <p:cNvPicPr preferRelativeResize="0"/>
          <p:nvPr/>
        </p:nvPicPr>
        <p:blipFill>
          <a:blip r:embed="rId4">
            <a:alphaModFix/>
          </a:blip>
          <a:stretch>
            <a:fillRect/>
          </a:stretch>
        </p:blipFill>
        <p:spPr>
          <a:xfrm>
            <a:off x="236375" y="2699600"/>
            <a:ext cx="2882823" cy="2234650"/>
          </a:xfrm>
          <a:prstGeom prst="rect">
            <a:avLst/>
          </a:prstGeom>
          <a:noFill/>
          <a:ln>
            <a:noFill/>
          </a:ln>
        </p:spPr>
      </p:pic>
      <p:pic>
        <p:nvPicPr>
          <p:cNvPr id="850" name="Google Shape;850;p47"/>
          <p:cNvPicPr preferRelativeResize="0"/>
          <p:nvPr/>
        </p:nvPicPr>
        <p:blipFill>
          <a:blip r:embed="rId5">
            <a:alphaModFix/>
          </a:blip>
          <a:stretch>
            <a:fillRect/>
          </a:stretch>
        </p:blipFill>
        <p:spPr>
          <a:xfrm>
            <a:off x="3704585" y="2745325"/>
            <a:ext cx="2157593" cy="2234650"/>
          </a:xfrm>
          <a:prstGeom prst="rect">
            <a:avLst/>
          </a:prstGeom>
          <a:noFill/>
          <a:ln>
            <a:noFill/>
          </a:ln>
        </p:spPr>
      </p:pic>
      <p:pic>
        <p:nvPicPr>
          <p:cNvPr id="851" name="Google Shape;851;p47"/>
          <p:cNvPicPr preferRelativeResize="0"/>
          <p:nvPr/>
        </p:nvPicPr>
        <p:blipFill>
          <a:blip r:embed="rId6">
            <a:alphaModFix/>
          </a:blip>
          <a:stretch>
            <a:fillRect/>
          </a:stretch>
        </p:blipFill>
        <p:spPr>
          <a:xfrm>
            <a:off x="6447538" y="2745363"/>
            <a:ext cx="2143125" cy="214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8"/>
          <p:cNvSpPr txBox="1">
            <a:spLocks noGrp="1"/>
          </p:cNvSpPr>
          <p:nvPr>
            <p:ph type="ctrTitle"/>
          </p:nvPr>
        </p:nvSpPr>
        <p:spPr>
          <a:xfrm>
            <a:off x="180325" y="224075"/>
            <a:ext cx="87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b="1"/>
              <a:t>HERRAMIENTA RECON-NLP</a:t>
            </a:r>
            <a:endParaRPr sz="3500" b="1"/>
          </a:p>
        </p:txBody>
      </p:sp>
      <p:sp>
        <p:nvSpPr>
          <p:cNvPr id="857" name="Google Shape;857;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5" name="Imagen 4" descr="Forma&#10;&#10;Descripción generada automáticamente con confianza media">
            <a:extLst>
              <a:ext uri="{FF2B5EF4-FFF2-40B4-BE49-F238E27FC236}">
                <a16:creationId xmlns:a16="http://schemas.microsoft.com/office/drawing/2014/main" id="{9183246E-7AF8-5552-BA0E-ED418B0D3645}"/>
              </a:ext>
            </a:extLst>
          </p:cNvPr>
          <p:cNvPicPr>
            <a:picLocks noChangeAspect="1"/>
          </p:cNvPicPr>
          <p:nvPr/>
        </p:nvPicPr>
        <p:blipFill>
          <a:blip r:embed="rId3"/>
          <a:stretch>
            <a:fillRect/>
          </a:stretch>
        </p:blipFill>
        <p:spPr>
          <a:xfrm>
            <a:off x="1142999" y="801875"/>
            <a:ext cx="6858001" cy="38576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9"/>
          <p:cNvSpPr txBox="1">
            <a:spLocks noGrp="1"/>
          </p:cNvSpPr>
          <p:nvPr>
            <p:ph type="ctrTitle"/>
          </p:nvPr>
        </p:nvSpPr>
        <p:spPr>
          <a:xfrm>
            <a:off x="618825" y="411675"/>
            <a:ext cx="6948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t>ENTREGABLES POR OBJETIVOS</a:t>
            </a:r>
            <a:endParaRPr sz="4000" b="1"/>
          </a:p>
        </p:txBody>
      </p:sp>
      <p:pic>
        <p:nvPicPr>
          <p:cNvPr id="863" name="Google Shape;863;p49" title="Gráfico">
            <a:hlinkClick r:id="rId3"/>
          </p:cNvPr>
          <p:cNvPicPr preferRelativeResize="0"/>
          <p:nvPr/>
        </p:nvPicPr>
        <p:blipFill rotWithShape="1">
          <a:blip r:embed="rId4">
            <a:alphaModFix/>
          </a:blip>
          <a:srcRect r="14850"/>
          <a:stretch/>
        </p:blipFill>
        <p:spPr>
          <a:xfrm>
            <a:off x="155575" y="1866812"/>
            <a:ext cx="2649552" cy="1962026"/>
          </a:xfrm>
          <a:prstGeom prst="rect">
            <a:avLst/>
          </a:prstGeom>
          <a:noFill/>
          <a:ln>
            <a:noFill/>
          </a:ln>
        </p:spPr>
      </p:pic>
      <p:graphicFrame>
        <p:nvGraphicFramePr>
          <p:cNvPr id="864" name="Google Shape;864;p49"/>
          <p:cNvGraphicFramePr/>
          <p:nvPr>
            <p:extLst>
              <p:ext uri="{D42A27DB-BD31-4B8C-83A1-F6EECF244321}">
                <p14:modId xmlns:p14="http://schemas.microsoft.com/office/powerpoint/2010/main" val="3753222962"/>
              </p:ext>
            </p:extLst>
          </p:nvPr>
        </p:nvGraphicFramePr>
        <p:xfrm>
          <a:off x="3035950" y="1076200"/>
          <a:ext cx="5429950" cy="3680340"/>
        </p:xfrm>
        <a:graphic>
          <a:graphicData uri="http://schemas.openxmlformats.org/drawingml/2006/table">
            <a:tbl>
              <a:tblPr>
                <a:noFill/>
                <a:tableStyleId>{81E4506C-C5B3-4A83-8D00-CD5585A7D326}</a:tableStyleId>
              </a:tblPr>
              <a:tblGrid>
                <a:gridCol w="2714975">
                  <a:extLst>
                    <a:ext uri="{9D8B030D-6E8A-4147-A177-3AD203B41FA5}">
                      <a16:colId xmlns:a16="http://schemas.microsoft.com/office/drawing/2014/main" val="20000"/>
                    </a:ext>
                  </a:extLst>
                </a:gridCol>
                <a:gridCol w="271497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500" b="1">
                          <a:solidFill>
                            <a:schemeClr val="lt1"/>
                          </a:solidFill>
                        </a:rPr>
                        <a:t>Objetivos</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 sz="1500" b="1">
                          <a:solidFill>
                            <a:schemeClr val="lt1"/>
                          </a:solidFill>
                        </a:rPr>
                        <a:t>Entregables</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a:solidFill>
                            <a:schemeClr val="lt1"/>
                          </a:solidFill>
                          <a:latin typeface="Share Tech"/>
                          <a:ea typeface="Share Tech"/>
                          <a:cs typeface="Share Tech"/>
                          <a:sym typeface="Share Tech"/>
                        </a:rPr>
                        <a:t>Definir las fuentes y las variables necesarias para el desarrollo del modelo </a:t>
                      </a:r>
                      <a:endParaRPr sz="1500">
                        <a:solidFill>
                          <a:schemeClr val="lt1"/>
                        </a:solidFill>
                        <a:latin typeface="Share Tech"/>
                        <a:ea typeface="Share Tech"/>
                        <a:cs typeface="Share Tech"/>
                        <a:sym typeface="Share Tech"/>
                      </a:endParaRPr>
                    </a:p>
                  </a:txBody>
                  <a:tcPr marL="91425" marR="91425" marT="91425" marB="91425"/>
                </a:tc>
                <a:tc>
                  <a:txBody>
                    <a:bodyPr/>
                    <a:lstStyle/>
                    <a:p>
                      <a:pPr marL="457200" lvl="0" indent="-323850" algn="l" rtl="0">
                        <a:lnSpc>
                          <a:spcPct val="115000"/>
                        </a:lnSpc>
                        <a:spcBef>
                          <a:spcPts val="0"/>
                        </a:spcBef>
                        <a:spcAft>
                          <a:spcPts val="0"/>
                        </a:spcAft>
                        <a:buClr>
                          <a:schemeClr val="lt1"/>
                        </a:buClr>
                        <a:buSzPts val="1500"/>
                        <a:buFont typeface="Share Tech"/>
                        <a:buAutoNum type="arabicPeriod"/>
                      </a:pPr>
                      <a:r>
                        <a:rPr lang="en" sz="1500" dirty="0">
                          <a:solidFill>
                            <a:schemeClr val="lt1"/>
                          </a:solidFill>
                          <a:latin typeface="Share Tech"/>
                          <a:ea typeface="Share Tech"/>
                          <a:cs typeface="Share Tech"/>
                          <a:sym typeface="Share Tech"/>
                        </a:rPr>
                        <a:t>Matriz con las variables y fuentes necesarias </a:t>
                      </a:r>
                      <a:endParaRPr sz="1500" dirty="0">
                        <a:solidFill>
                          <a:schemeClr val="lt1"/>
                        </a:solidFill>
                        <a:latin typeface="Share Tech"/>
                        <a:ea typeface="Share Tech"/>
                        <a:cs typeface="Share Tech"/>
                        <a:sym typeface="Share Tech"/>
                      </a:endParaRPr>
                    </a:p>
                    <a:p>
                      <a:pPr marL="457200" lvl="0" indent="0" algn="l" rtl="0">
                        <a:lnSpc>
                          <a:spcPct val="115000"/>
                        </a:lnSpc>
                        <a:spcBef>
                          <a:spcPts val="0"/>
                        </a:spcBef>
                        <a:spcAft>
                          <a:spcPts val="0"/>
                        </a:spcAft>
                        <a:buNone/>
                      </a:pPr>
                      <a:r>
                        <a:rPr lang="en" sz="1500" dirty="0">
                          <a:solidFill>
                            <a:schemeClr val="lt1"/>
                          </a:solidFill>
                          <a:latin typeface="Share Tech"/>
                          <a:ea typeface="Share Tech"/>
                          <a:cs typeface="Share Tech"/>
                          <a:sym typeface="Share Tech"/>
                        </a:rPr>
                        <a:t> </a:t>
                      </a:r>
                      <a:endParaRPr sz="1500" dirty="0">
                        <a:solidFill>
                          <a:schemeClr val="lt1"/>
                        </a:solidFill>
                        <a:latin typeface="Share Tech"/>
                        <a:ea typeface="Share Tech"/>
                        <a:cs typeface="Share Tech"/>
                        <a:sym typeface="Share Tech"/>
                      </a:endParaRPr>
                    </a:p>
                    <a:p>
                      <a:pPr marL="0" lvl="0" indent="0" algn="l" rtl="0">
                        <a:spcBef>
                          <a:spcPts val="0"/>
                        </a:spcBef>
                        <a:spcAft>
                          <a:spcPts val="0"/>
                        </a:spcAft>
                        <a:buNone/>
                      </a:pPr>
                      <a:endParaRPr sz="1500" dirty="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500" dirty="0">
                          <a:solidFill>
                            <a:schemeClr val="lt1"/>
                          </a:solidFill>
                          <a:latin typeface="Share Tech"/>
                          <a:ea typeface="Share Tech"/>
                          <a:cs typeface="Share Tech"/>
                          <a:sym typeface="Share Tech"/>
                        </a:rPr>
                        <a:t>Entrenar modelos de IA para la fase de reconocimiento en el pentesting </a:t>
                      </a:r>
                      <a:endParaRPr sz="1500" dirty="0">
                        <a:solidFill>
                          <a:schemeClr val="lt1"/>
                        </a:solidFill>
                        <a:latin typeface="Share Tech"/>
                        <a:ea typeface="Share Tech"/>
                        <a:cs typeface="Share Tech"/>
                        <a:sym typeface="Share Tech"/>
                      </a:endParaRPr>
                    </a:p>
                  </a:txBody>
                  <a:tcPr marL="91425" marR="91425" marT="91425" marB="91425"/>
                </a:tc>
                <a:tc>
                  <a:txBody>
                    <a:bodyPr/>
                    <a:lstStyle/>
                    <a:p>
                      <a:pPr marL="457200" lvl="0" indent="-323850" algn="l" rtl="0">
                        <a:spcBef>
                          <a:spcPts val="0"/>
                        </a:spcBef>
                        <a:spcAft>
                          <a:spcPts val="0"/>
                        </a:spcAft>
                        <a:buClr>
                          <a:schemeClr val="lt1"/>
                        </a:buClr>
                        <a:buSzPts val="1500"/>
                        <a:buFont typeface="Share Tech"/>
                        <a:buAutoNum type="arabicPeriod"/>
                      </a:pPr>
                      <a:r>
                        <a:rPr lang="en" sz="1500" dirty="0">
                          <a:solidFill>
                            <a:schemeClr val="lt1"/>
                          </a:solidFill>
                          <a:latin typeface="Share Tech"/>
                          <a:ea typeface="Share Tech"/>
                          <a:cs typeface="Share Tech"/>
                          <a:sym typeface="Share Tech"/>
                        </a:rPr>
                        <a:t>Código de los modelos seleccionados</a:t>
                      </a:r>
                      <a:endParaRPr sz="1500" dirty="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500">
                          <a:solidFill>
                            <a:schemeClr val="lt1"/>
                          </a:solidFill>
                          <a:latin typeface="Share Tech"/>
                          <a:ea typeface="Share Tech"/>
                          <a:cs typeface="Share Tech"/>
                          <a:sym typeface="Share Tech"/>
                        </a:rPr>
                        <a:t>Validar los mejores  </a:t>
                      </a:r>
                      <a:endParaRPr sz="1500">
                        <a:solidFill>
                          <a:schemeClr val="lt1"/>
                        </a:solidFill>
                        <a:latin typeface="Share Tech"/>
                        <a:ea typeface="Share Tech"/>
                        <a:cs typeface="Share Tech"/>
                        <a:sym typeface="Share Tech"/>
                      </a:endParaRPr>
                    </a:p>
                    <a:p>
                      <a:pPr marL="0" lvl="0" indent="0" algn="l" rtl="0">
                        <a:lnSpc>
                          <a:spcPct val="115000"/>
                        </a:lnSpc>
                        <a:spcBef>
                          <a:spcPts val="0"/>
                        </a:spcBef>
                        <a:spcAft>
                          <a:spcPts val="0"/>
                        </a:spcAft>
                        <a:buNone/>
                      </a:pPr>
                      <a:r>
                        <a:rPr lang="en" sz="1500">
                          <a:solidFill>
                            <a:schemeClr val="lt1"/>
                          </a:solidFill>
                          <a:latin typeface="Share Tech"/>
                          <a:ea typeface="Share Tech"/>
                          <a:cs typeface="Share Tech"/>
                          <a:sym typeface="Share Tech"/>
                        </a:rPr>
                        <a:t>modelos de IA </a:t>
                      </a:r>
                      <a:endParaRPr sz="1500">
                        <a:solidFill>
                          <a:schemeClr val="lt1"/>
                        </a:solidFill>
                        <a:latin typeface="Share Tech"/>
                        <a:ea typeface="Share Tech"/>
                        <a:cs typeface="Share Tech"/>
                        <a:sym typeface="Share Tech"/>
                      </a:endParaRPr>
                    </a:p>
                  </a:txBody>
                  <a:tcPr marL="91425" marR="91425" marT="91425" marB="91425"/>
                </a:tc>
                <a:tc>
                  <a:txBody>
                    <a:bodyPr/>
                    <a:lstStyle/>
                    <a:p>
                      <a:pPr marL="457200" lvl="0" indent="-323850" algn="l" rtl="0">
                        <a:lnSpc>
                          <a:spcPct val="115000"/>
                        </a:lnSpc>
                        <a:spcBef>
                          <a:spcPts val="0"/>
                        </a:spcBef>
                        <a:spcAft>
                          <a:spcPts val="0"/>
                        </a:spcAft>
                        <a:buClr>
                          <a:schemeClr val="lt1"/>
                        </a:buClr>
                        <a:buSzPts val="1500"/>
                        <a:buFont typeface="Share Tech"/>
                        <a:buAutoNum type="arabicPeriod"/>
                      </a:pPr>
                      <a:r>
                        <a:rPr lang="en" sz="1500" dirty="0">
                          <a:solidFill>
                            <a:schemeClr val="lt1"/>
                          </a:solidFill>
                          <a:latin typeface="Share Tech"/>
                          <a:ea typeface="Share Tech"/>
                          <a:cs typeface="Share Tech"/>
                          <a:sym typeface="Share Tech"/>
                        </a:rPr>
                        <a:t>Código con los resultados de los modelos. </a:t>
                      </a:r>
                      <a:endParaRPr sz="1500" dirty="0">
                        <a:solidFill>
                          <a:schemeClr val="lt1"/>
                        </a:solidFill>
                        <a:latin typeface="Share Tech"/>
                        <a:ea typeface="Share Tech"/>
                        <a:cs typeface="Share Tech"/>
                        <a:sym typeface="Share Tech"/>
                      </a:endParaRPr>
                    </a:p>
                    <a:p>
                      <a:pPr marL="457200" lvl="0" indent="-323850" algn="l" rtl="0">
                        <a:lnSpc>
                          <a:spcPct val="115000"/>
                        </a:lnSpc>
                        <a:spcBef>
                          <a:spcPts val="0"/>
                        </a:spcBef>
                        <a:spcAft>
                          <a:spcPts val="0"/>
                        </a:spcAft>
                        <a:buClr>
                          <a:schemeClr val="lt1"/>
                        </a:buClr>
                        <a:buSzPts val="1500"/>
                        <a:buFont typeface="Share Tech"/>
                        <a:buAutoNum type="arabicPeriod"/>
                      </a:pPr>
                      <a:r>
                        <a:rPr lang="en" sz="1500" dirty="0">
                          <a:solidFill>
                            <a:schemeClr val="lt1"/>
                          </a:solidFill>
                          <a:latin typeface="Share Tech"/>
                          <a:ea typeface="Share Tech"/>
                          <a:cs typeface="Share Tech"/>
                          <a:sym typeface="Share Tech"/>
                        </a:rPr>
                        <a:t>Resultado de las pruebas</a:t>
                      </a:r>
                      <a:endParaRPr sz="1500" dirty="0">
                        <a:solidFill>
                          <a:schemeClr val="lt1"/>
                        </a:solidFill>
                        <a:latin typeface="Share Tech"/>
                        <a:ea typeface="Share Tech"/>
                        <a:cs typeface="Share Tech"/>
                        <a:sym typeface="Share Tech"/>
                      </a:endParaRPr>
                    </a:p>
                    <a:p>
                      <a:pPr marL="0" lvl="0" indent="0" algn="l" rtl="0">
                        <a:spcBef>
                          <a:spcPts val="0"/>
                        </a:spcBef>
                        <a:spcAft>
                          <a:spcPts val="0"/>
                        </a:spcAft>
                        <a:buNone/>
                      </a:pPr>
                      <a:endParaRPr sz="1500" dirty="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3"/>
                  </a:ext>
                </a:extLst>
              </a:tr>
            </a:tbl>
          </a:graphicData>
        </a:graphic>
      </p:graphicFrame>
      <p:sp>
        <p:nvSpPr>
          <p:cNvPr id="865" name="Google Shape;86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0"/>
          <p:cNvSpPr txBox="1">
            <a:spLocks noGrp="1"/>
          </p:cNvSpPr>
          <p:nvPr>
            <p:ph type="ctrTitle"/>
          </p:nvPr>
        </p:nvSpPr>
        <p:spPr>
          <a:xfrm>
            <a:off x="618825" y="411675"/>
            <a:ext cx="6948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t>ENTREGABLES POR OBJETIVOS</a:t>
            </a:r>
            <a:endParaRPr sz="4000" b="1"/>
          </a:p>
        </p:txBody>
      </p:sp>
      <p:pic>
        <p:nvPicPr>
          <p:cNvPr id="871" name="Google Shape;871;p50" title="Gráfico">
            <a:hlinkClick r:id="rId3"/>
          </p:cNvPr>
          <p:cNvPicPr preferRelativeResize="0"/>
          <p:nvPr/>
        </p:nvPicPr>
        <p:blipFill rotWithShape="1">
          <a:blip r:embed="rId4">
            <a:alphaModFix/>
          </a:blip>
          <a:srcRect r="14850"/>
          <a:stretch/>
        </p:blipFill>
        <p:spPr>
          <a:xfrm>
            <a:off x="155575" y="1866812"/>
            <a:ext cx="2649552" cy="1962026"/>
          </a:xfrm>
          <a:prstGeom prst="rect">
            <a:avLst/>
          </a:prstGeom>
          <a:noFill/>
          <a:ln>
            <a:noFill/>
          </a:ln>
        </p:spPr>
      </p:pic>
      <p:graphicFrame>
        <p:nvGraphicFramePr>
          <p:cNvPr id="872" name="Google Shape;872;p50"/>
          <p:cNvGraphicFramePr/>
          <p:nvPr/>
        </p:nvGraphicFramePr>
        <p:xfrm>
          <a:off x="3035950" y="1076200"/>
          <a:ext cx="5429950" cy="1697168"/>
        </p:xfrm>
        <a:graphic>
          <a:graphicData uri="http://schemas.openxmlformats.org/drawingml/2006/table">
            <a:tbl>
              <a:tblPr>
                <a:noFill/>
                <a:tableStyleId>{81E4506C-C5B3-4A83-8D00-CD5585A7D326}</a:tableStyleId>
              </a:tblPr>
              <a:tblGrid>
                <a:gridCol w="2714975">
                  <a:extLst>
                    <a:ext uri="{9D8B030D-6E8A-4147-A177-3AD203B41FA5}">
                      <a16:colId xmlns:a16="http://schemas.microsoft.com/office/drawing/2014/main" val="20000"/>
                    </a:ext>
                  </a:extLst>
                </a:gridCol>
                <a:gridCol w="2714975">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sz="1500" b="1">
                          <a:solidFill>
                            <a:schemeClr val="lt1"/>
                          </a:solidFill>
                        </a:rPr>
                        <a:t>Objetivos</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 sz="1500" b="1">
                          <a:solidFill>
                            <a:schemeClr val="lt1"/>
                          </a:solidFill>
                        </a:rPr>
                        <a:t>Entregables</a:t>
                      </a:r>
                      <a:endParaRPr sz="1500"/>
                    </a:p>
                  </a:txBody>
                  <a:tcPr marL="91425" marR="91425" marT="91425" marB="91425"/>
                </a:tc>
                <a:extLst>
                  <a:ext uri="{0D108BD9-81ED-4DB2-BD59-A6C34878D82A}">
                    <a16:rowId xmlns:a16="http://schemas.microsoft.com/office/drawing/2014/main" val="10000"/>
                  </a:ext>
                </a:extLst>
              </a:tr>
              <a:tr h="381000">
                <a:tc>
                  <a:txBody>
                    <a:bodyPr/>
                    <a:lstStyle/>
                    <a:p>
                      <a:pPr marL="0" lvl="0" indent="0" algn="just" rtl="0">
                        <a:lnSpc>
                          <a:spcPct val="115000"/>
                        </a:lnSpc>
                        <a:spcBef>
                          <a:spcPts val="0"/>
                        </a:spcBef>
                        <a:spcAft>
                          <a:spcPts val="0"/>
                        </a:spcAft>
                        <a:buNone/>
                      </a:pPr>
                      <a:r>
                        <a:rPr lang="en" sz="1600">
                          <a:solidFill>
                            <a:schemeClr val="lt1"/>
                          </a:solidFill>
                          <a:latin typeface="Advent Pro SemiBold"/>
                          <a:ea typeface="Advent Pro SemiBold"/>
                          <a:cs typeface="Advent Pro SemiBold"/>
                          <a:sym typeface="Advent Pro SemiBold"/>
                        </a:rPr>
                        <a:t>4. Implementar y conectar un aplicativo entre el modelo y las herramientas para la etapa de reconocimiento</a:t>
                      </a:r>
                      <a:endParaRPr sz="1500">
                        <a:solidFill>
                          <a:schemeClr val="lt1"/>
                        </a:solidFill>
                        <a:latin typeface="Share Tech"/>
                        <a:ea typeface="Share Tech"/>
                        <a:cs typeface="Share Tech"/>
                        <a:sym typeface="Share Tech"/>
                      </a:endParaRPr>
                    </a:p>
                  </a:txBody>
                  <a:tcPr marL="91425" marR="91425" marT="91425" marB="91425"/>
                </a:tc>
                <a:tc>
                  <a:txBody>
                    <a:bodyPr/>
                    <a:lstStyle/>
                    <a:p>
                      <a:pPr marL="457200" lvl="0" indent="-323850" algn="l" rtl="0">
                        <a:lnSpc>
                          <a:spcPct val="115000"/>
                        </a:lnSpc>
                        <a:spcBef>
                          <a:spcPts val="0"/>
                        </a:spcBef>
                        <a:spcAft>
                          <a:spcPts val="0"/>
                        </a:spcAft>
                        <a:buClr>
                          <a:schemeClr val="lt1"/>
                        </a:buClr>
                        <a:buSzPts val="1500"/>
                        <a:buFont typeface="Share Tech"/>
                        <a:buAutoNum type="arabicPeriod"/>
                      </a:pPr>
                      <a:r>
                        <a:rPr lang="en" sz="1500">
                          <a:solidFill>
                            <a:schemeClr val="lt1"/>
                          </a:solidFill>
                          <a:latin typeface="Share Tech"/>
                          <a:ea typeface="Share Tech"/>
                          <a:cs typeface="Share Tech"/>
                          <a:sym typeface="Share Tech"/>
                        </a:rPr>
                        <a:t>Aplicativo con su instructivo</a:t>
                      </a:r>
                      <a:endParaRPr sz="1500">
                        <a:solidFill>
                          <a:schemeClr val="lt1"/>
                        </a:solidFill>
                        <a:latin typeface="Share Tech"/>
                        <a:ea typeface="Share Tech"/>
                        <a:cs typeface="Share Tech"/>
                        <a:sym typeface="Share Tech"/>
                      </a:endParaRPr>
                    </a:p>
                    <a:p>
                      <a:pPr marL="457200" lvl="0" indent="0" algn="l" rtl="0">
                        <a:lnSpc>
                          <a:spcPct val="115000"/>
                        </a:lnSpc>
                        <a:spcBef>
                          <a:spcPts val="0"/>
                        </a:spcBef>
                        <a:spcAft>
                          <a:spcPts val="0"/>
                        </a:spcAft>
                        <a:buNone/>
                      </a:pPr>
                      <a:r>
                        <a:rPr lang="en" sz="1500">
                          <a:solidFill>
                            <a:schemeClr val="lt1"/>
                          </a:solidFill>
                          <a:latin typeface="Share Tech"/>
                          <a:ea typeface="Share Tech"/>
                          <a:cs typeface="Share Tech"/>
                          <a:sym typeface="Share Tech"/>
                        </a:rPr>
                        <a:t> </a:t>
                      </a:r>
                      <a:endParaRPr sz="1500">
                        <a:solidFill>
                          <a:schemeClr val="lt1"/>
                        </a:solidFill>
                        <a:latin typeface="Share Tech"/>
                        <a:ea typeface="Share Tech"/>
                        <a:cs typeface="Share Tech"/>
                        <a:sym typeface="Share Tech"/>
                      </a:endParaRPr>
                    </a:p>
                    <a:p>
                      <a:pPr marL="0" lvl="0" indent="0" algn="l" rtl="0">
                        <a:spcBef>
                          <a:spcPts val="0"/>
                        </a:spcBef>
                        <a:spcAft>
                          <a:spcPts val="0"/>
                        </a:spcAft>
                        <a:buNone/>
                      </a:pPr>
                      <a:endParaRPr sz="1500">
                        <a:solidFill>
                          <a:schemeClr val="lt1"/>
                        </a:solidFill>
                        <a:latin typeface="Share Tech"/>
                        <a:ea typeface="Share Tech"/>
                        <a:cs typeface="Share Tech"/>
                        <a:sym typeface="Share Tech"/>
                      </a:endParaRPr>
                    </a:p>
                  </a:txBody>
                  <a:tcPr marL="91425" marR="91425" marT="91425" marB="91425"/>
                </a:tc>
                <a:extLst>
                  <a:ext uri="{0D108BD9-81ED-4DB2-BD59-A6C34878D82A}">
                    <a16:rowId xmlns:a16="http://schemas.microsoft.com/office/drawing/2014/main" val="10001"/>
                  </a:ext>
                </a:extLst>
              </a:tr>
            </a:tbl>
          </a:graphicData>
        </a:graphic>
      </p:graphicFrame>
      <p:sp>
        <p:nvSpPr>
          <p:cNvPr id="873" name="Google Shape;873;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t>CONCLUSIONES</a:t>
            </a:r>
            <a:endParaRPr sz="4000" b="1"/>
          </a:p>
        </p:txBody>
      </p:sp>
      <p:sp>
        <p:nvSpPr>
          <p:cNvPr id="879" name="Google Shape;87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880" name="Google Shape;880;p51"/>
          <p:cNvSpPr txBox="1"/>
          <p:nvPr/>
        </p:nvSpPr>
        <p:spPr>
          <a:xfrm>
            <a:off x="953150" y="1342300"/>
            <a:ext cx="7090200" cy="3360000"/>
          </a:xfrm>
          <a:prstGeom prst="rect">
            <a:avLst/>
          </a:prstGeom>
          <a:noFill/>
          <a:ln>
            <a:noFill/>
          </a:ln>
        </p:spPr>
        <p:txBody>
          <a:bodyPr spcFirstLastPara="1" wrap="square" lIns="91425" tIns="91425" rIns="91425" bIns="91425" anchor="t" anchorCtr="0">
            <a:spAutoFit/>
          </a:bodyPr>
          <a:lstStyle/>
          <a:p>
            <a:pPr marL="685800" lvl="0" indent="-342900" algn="l" rtl="0">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Gracias al uso de SecureBERT y la incorporación de oraciones poco técnicas, permite entrenar un nuevo modelo de clasificación que dé como resultado herramientas útiles de ciberseguridad. </a:t>
            </a:r>
            <a:endParaRPr sz="1800">
              <a:solidFill>
                <a:schemeClr val="lt1"/>
              </a:solidFill>
              <a:latin typeface="Times New Roman"/>
              <a:ea typeface="Times New Roman"/>
              <a:cs typeface="Times New Roman"/>
              <a:sym typeface="Times New Roman"/>
            </a:endParaRPr>
          </a:p>
          <a:p>
            <a:pPr marL="685800" lvl="0" indent="-342900" algn="l" rtl="0">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Se logra entrenar un modelo de NLP con un exactitud del 96%. </a:t>
            </a:r>
            <a:endParaRPr sz="1800">
              <a:solidFill>
                <a:schemeClr val="lt1"/>
              </a:solidFill>
              <a:latin typeface="Times New Roman"/>
              <a:ea typeface="Times New Roman"/>
              <a:cs typeface="Times New Roman"/>
              <a:sym typeface="Times New Roman"/>
            </a:endParaRPr>
          </a:p>
          <a:p>
            <a:pPr marL="685800" lvl="0" indent="-342900" algn="l" rtl="0">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Es posible utilizar herramientas de OSINT como Shodan, TheHarvester y ExploitDB en modelos de IA para la recopilación de información pública. </a:t>
            </a:r>
            <a:endParaRPr sz="180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a:highlight>
                  <a:srgbClr val="FFFFFF"/>
                </a:highlight>
                <a:latin typeface="Times New Roman"/>
                <a:ea typeface="Times New Roman"/>
                <a:cs typeface="Times New Roman"/>
                <a:sym typeface="Times New Roman"/>
              </a:rPr>
              <a:t> </a:t>
            </a:r>
            <a:endParaRPr sz="18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000">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5"/>
          <p:cNvSpPr txBox="1">
            <a:spLocks noGrp="1"/>
          </p:cNvSpPr>
          <p:nvPr>
            <p:ph type="ctrTitle"/>
          </p:nvPr>
        </p:nvSpPr>
        <p:spPr>
          <a:xfrm>
            <a:off x="476725" y="1108675"/>
            <a:ext cx="7938000" cy="35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The project main idea is to improve the recon phase on pentesting using AI models to work and interact with powerful tools that require some previous knowledge, this can obstruct the optimum time to prepare the recon phase. In the following project we developed AI models that recognize natural language and implement them as a orchestrator to improve the use of different tools to gather information.</a:t>
            </a:r>
            <a:endParaRPr sz="2900"/>
          </a:p>
        </p:txBody>
      </p:sp>
      <p:sp>
        <p:nvSpPr>
          <p:cNvPr id="498" name="Google Shape;498;p25"/>
          <p:cNvSpPr txBox="1">
            <a:spLocks noGrp="1"/>
          </p:cNvSpPr>
          <p:nvPr>
            <p:ph type="ctrTitle" idx="6"/>
          </p:nvPr>
        </p:nvSpPr>
        <p:spPr>
          <a:xfrm>
            <a:off x="2208150" y="425900"/>
            <a:ext cx="4727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b="1"/>
              <a:t>ABSTRACT</a:t>
            </a:r>
            <a:endParaRPr sz="4600" b="1"/>
          </a:p>
        </p:txBody>
      </p:sp>
      <p:sp>
        <p:nvSpPr>
          <p:cNvPr id="499" name="Google Shape;49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2"/>
          <p:cNvSpPr txBox="1">
            <a:spLocks noGrp="1"/>
          </p:cNvSpPr>
          <p:nvPr>
            <p:ph type="ctrTitle"/>
          </p:nvPr>
        </p:nvSpPr>
        <p:spPr>
          <a:xfrm>
            <a:off x="618825" y="411675"/>
            <a:ext cx="7938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t>TRABAJO FUTURO</a:t>
            </a:r>
            <a:endParaRPr sz="4000" b="1"/>
          </a:p>
        </p:txBody>
      </p:sp>
      <p:sp>
        <p:nvSpPr>
          <p:cNvPr id="886" name="Google Shape;88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887" name="Google Shape;887;p52"/>
          <p:cNvSpPr txBox="1"/>
          <p:nvPr/>
        </p:nvSpPr>
        <p:spPr>
          <a:xfrm>
            <a:off x="953150" y="1342300"/>
            <a:ext cx="7090200" cy="3735600"/>
          </a:xfrm>
          <a:prstGeom prst="rect">
            <a:avLst/>
          </a:prstGeom>
          <a:noFill/>
          <a:ln>
            <a:noFill/>
          </a:ln>
        </p:spPr>
        <p:txBody>
          <a:bodyPr spcFirstLastPara="1" wrap="square" lIns="91425" tIns="91425" rIns="91425" bIns="91425" anchor="t" anchorCtr="0">
            <a:spAutoFit/>
          </a:bodyPr>
          <a:lstStyle/>
          <a:p>
            <a:pPr marL="685800" lvl="0" indent="-368300" algn="l" rtl="0">
              <a:lnSpc>
                <a:spcPct val="115000"/>
              </a:lnSpc>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Interfaz gráfica</a:t>
            </a:r>
            <a:endParaRPr sz="2200">
              <a:solidFill>
                <a:schemeClr val="lt1"/>
              </a:solidFill>
              <a:latin typeface="Times New Roman"/>
              <a:ea typeface="Times New Roman"/>
              <a:cs typeface="Times New Roman"/>
              <a:sym typeface="Times New Roman"/>
            </a:endParaRPr>
          </a:p>
          <a:p>
            <a:pPr marL="685800" lvl="0" indent="-368300" algn="l" rtl="0">
              <a:lnSpc>
                <a:spcPct val="115000"/>
              </a:lnSpc>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Orquestar otras herramientas comunes en ciberseguridad para la recopilación de datos públicos</a:t>
            </a:r>
            <a:endParaRPr sz="2200">
              <a:solidFill>
                <a:schemeClr val="lt1"/>
              </a:solidFill>
              <a:latin typeface="Times New Roman"/>
              <a:ea typeface="Times New Roman"/>
              <a:cs typeface="Times New Roman"/>
              <a:sym typeface="Times New Roman"/>
            </a:endParaRPr>
          </a:p>
          <a:p>
            <a:pPr marL="685800" lvl="0" indent="-368300" algn="l" rtl="0">
              <a:lnSpc>
                <a:spcPct val="115000"/>
              </a:lnSpc>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Incorporación de nueva información al dataset creado, con el fin de mejorar los resultados y escalar el modelo.  </a:t>
            </a:r>
            <a:endParaRPr sz="2200">
              <a:solidFill>
                <a:schemeClr val="lt1"/>
              </a:solidFill>
              <a:latin typeface="Times New Roman"/>
              <a:ea typeface="Times New Roman"/>
              <a:cs typeface="Times New Roman"/>
              <a:sym typeface="Times New Roman"/>
            </a:endParaRPr>
          </a:p>
          <a:p>
            <a:pPr marL="685800" lvl="0" indent="-368300" algn="l" rtl="0">
              <a:lnSpc>
                <a:spcPct val="115000"/>
              </a:lnSpc>
              <a:spcBef>
                <a:spcPts val="0"/>
              </a:spcBef>
              <a:spcAft>
                <a:spcPts val="0"/>
              </a:spcAft>
              <a:buClr>
                <a:schemeClr val="lt1"/>
              </a:buClr>
              <a:buSzPts val="2200"/>
              <a:buFont typeface="Times New Roman"/>
              <a:buChar char="●"/>
            </a:pPr>
            <a:r>
              <a:rPr lang="en" sz="2200">
                <a:solidFill>
                  <a:schemeClr val="lt1"/>
                </a:solidFill>
                <a:latin typeface="Times New Roman"/>
                <a:ea typeface="Times New Roman"/>
                <a:cs typeface="Times New Roman"/>
                <a:sym typeface="Times New Roman"/>
              </a:rPr>
              <a:t>Integración con ChatGPT.</a:t>
            </a:r>
            <a:endParaRPr sz="2200">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400">
                <a:highlight>
                  <a:srgbClr val="FFFFFF"/>
                </a:highlight>
                <a:latin typeface="Times New Roman"/>
                <a:ea typeface="Times New Roman"/>
                <a:cs typeface="Times New Roman"/>
                <a:sym typeface="Times New Roman"/>
              </a:rPr>
              <a:t> </a:t>
            </a:r>
            <a:endParaRPr sz="24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600">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53"/>
          <p:cNvSpPr txBox="1">
            <a:spLocks noGrp="1"/>
          </p:cNvSpPr>
          <p:nvPr>
            <p:ph type="ctrTitle"/>
          </p:nvPr>
        </p:nvSpPr>
        <p:spPr>
          <a:xfrm>
            <a:off x="1344600" y="228285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¿PREGUNTAS?</a:t>
            </a:r>
            <a:endParaRPr sz="5000"/>
          </a:p>
        </p:txBody>
      </p:sp>
      <p:sp>
        <p:nvSpPr>
          <p:cNvPr id="893" name="Google Shape;893;p53"/>
          <p:cNvSpPr txBox="1"/>
          <p:nvPr/>
        </p:nvSpPr>
        <p:spPr>
          <a:xfrm>
            <a:off x="5538375" y="633225"/>
            <a:ext cx="1201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0">
                <a:solidFill>
                  <a:schemeClr val="accent1"/>
                </a:solidFill>
                <a:latin typeface="Maven Pro"/>
                <a:ea typeface="Maven Pro"/>
                <a:cs typeface="Maven Pro"/>
                <a:sym typeface="Maven Pro"/>
              </a:rPr>
              <a:t>¿</a:t>
            </a:r>
            <a:endParaRPr sz="18000">
              <a:solidFill>
                <a:schemeClr val="accent1"/>
              </a:solidFill>
              <a:latin typeface="Maven Pro"/>
              <a:ea typeface="Maven Pro"/>
              <a:cs typeface="Maven Pro"/>
              <a:sym typeface="Maven Pro"/>
            </a:endParaRPr>
          </a:p>
        </p:txBody>
      </p:sp>
      <p:sp>
        <p:nvSpPr>
          <p:cNvPr id="894" name="Google Shape;894;p53"/>
          <p:cNvSpPr txBox="1"/>
          <p:nvPr/>
        </p:nvSpPr>
        <p:spPr>
          <a:xfrm>
            <a:off x="6779975" y="794075"/>
            <a:ext cx="1201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0">
                <a:solidFill>
                  <a:schemeClr val="accent5"/>
                </a:solidFill>
                <a:latin typeface="Maven Pro"/>
                <a:ea typeface="Maven Pro"/>
                <a:cs typeface="Maven Pro"/>
                <a:sym typeface="Maven Pro"/>
              </a:rPr>
              <a:t>?</a:t>
            </a:r>
            <a:endParaRPr sz="18000">
              <a:solidFill>
                <a:schemeClr val="accent5"/>
              </a:solidFill>
              <a:latin typeface="Maven Pro"/>
              <a:ea typeface="Maven Pro"/>
              <a:cs typeface="Maven Pro"/>
              <a:sym typeface="Maven Pro"/>
            </a:endParaRPr>
          </a:p>
        </p:txBody>
      </p:sp>
      <p:sp>
        <p:nvSpPr>
          <p:cNvPr id="895" name="Google Shape;89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4"/>
          <p:cNvSpPr txBox="1">
            <a:spLocks noGrp="1"/>
          </p:cNvSpPr>
          <p:nvPr>
            <p:ph type="ctrTitle"/>
          </p:nvPr>
        </p:nvSpPr>
        <p:spPr>
          <a:xfrm>
            <a:off x="236325" y="284175"/>
            <a:ext cx="692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REFERENCIAS BIBLIOGRÁFICAS</a:t>
            </a:r>
            <a:endParaRPr sz="4000"/>
          </a:p>
        </p:txBody>
      </p:sp>
      <p:sp>
        <p:nvSpPr>
          <p:cNvPr id="901" name="Google Shape;901;p54"/>
          <p:cNvSpPr txBox="1"/>
          <p:nvPr/>
        </p:nvSpPr>
        <p:spPr>
          <a:xfrm>
            <a:off x="236325" y="1238625"/>
            <a:ext cx="8587200" cy="40329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120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Urcuqui López, C.C. y Navarro Cadavid, A. (coords.) (2022). Ciberseguridad: los datos tienen la respuesta. Cali pag: Editorial Universidad Icesi.  DOI:</a:t>
            </a:r>
            <a:r>
              <a:rPr lang="en" sz="1200">
                <a:solidFill>
                  <a:schemeClr val="lt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https://doi.org/10.18046/EUI/ee.4.2022</a:t>
            </a:r>
            <a:endParaRPr sz="1200" u="sng">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G., N. (2022, Agosto 5). 35 Outrageous Hacking Statistics &amp; Predictions [2022 Update]. Review42.</a:t>
            </a:r>
            <a:r>
              <a:rPr lang="en" sz="1200">
                <a:solidFill>
                  <a:schemeClr val="lt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https://review42.com/resources/hacking-statistics</a:t>
            </a:r>
            <a:r>
              <a:rPr lang="en" sz="1200">
                <a:solidFill>
                  <a:schemeClr val="lt1"/>
                </a:solidFill>
                <a:latin typeface="Times New Roman"/>
                <a:ea typeface="Times New Roman"/>
                <a:cs typeface="Times New Roman"/>
                <a:sym typeface="Times New Roman"/>
              </a:rPr>
              <a:t>/</a:t>
            </a:r>
            <a:endParaRPr sz="12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Gregg, M., &amp; Santos, O. (2022, Marzo 10). Footprinting, Reconnaissance, and Scanning | “Do I Know This Already?” Quiz. Pearson IT Certification. Retrieved from</a:t>
            </a:r>
            <a:r>
              <a:rPr lang="en" sz="1200">
                <a:solidFill>
                  <a:schemeClr val="lt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https://www.pearsonitcertification.com/articles/article.aspx?p=3129461</a:t>
            </a:r>
            <a:endParaRPr sz="1200" u="sng">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The Bangladesh Bank Heist: Lessons In Cyber Vulnerability. (2019, Septiembre 13). The One Brief. Retrieved from :</a:t>
            </a:r>
            <a:r>
              <a:rPr lang="en" sz="1200" u="sng">
                <a:solidFill>
                  <a:schemeClr val="lt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https://theonebrief.com/the-bangladesh-bank-heist-lessons-in-cyber-vulnerability/</a:t>
            </a:r>
            <a:endParaRPr sz="1200" u="sng">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IBM Education Cloud. (2021, Junio). Supervised Learning.</a:t>
            </a:r>
            <a:r>
              <a:rPr lang="en" sz="1200">
                <a:solidFill>
                  <a:schemeClr val="lt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https://www.ibm.com/cloud/learn/supervised-learning</a:t>
            </a:r>
            <a:endParaRPr sz="1200" u="sng">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Char char="●"/>
            </a:pPr>
            <a:r>
              <a:rPr lang="en" sz="1200" u="sng">
                <a:solidFill>
                  <a:schemeClr val="lt1"/>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xiv.org/abs/1905.05965</a:t>
            </a:r>
            <a:endParaRPr u="sng">
              <a:solidFill>
                <a:schemeClr val="lt1"/>
              </a:solidFill>
            </a:endParaRPr>
          </a:p>
        </p:txBody>
      </p:sp>
      <p:sp>
        <p:nvSpPr>
          <p:cNvPr id="902" name="Google Shape;90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55"/>
          <p:cNvSpPr txBox="1">
            <a:spLocks noGrp="1"/>
          </p:cNvSpPr>
          <p:nvPr>
            <p:ph type="ctrTitle"/>
          </p:nvPr>
        </p:nvSpPr>
        <p:spPr>
          <a:xfrm>
            <a:off x="236325" y="284175"/>
            <a:ext cx="6922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REFERENCIAS BIBLIOGRÁFICAS</a:t>
            </a:r>
            <a:endParaRPr sz="4000"/>
          </a:p>
        </p:txBody>
      </p:sp>
      <p:sp>
        <p:nvSpPr>
          <p:cNvPr id="908" name="Google Shape;908;p55"/>
          <p:cNvSpPr txBox="1"/>
          <p:nvPr/>
        </p:nvSpPr>
        <p:spPr>
          <a:xfrm>
            <a:off x="236325" y="1238625"/>
            <a:ext cx="8587200" cy="35403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120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Lanmaster53. s.f.</a:t>
            </a:r>
            <a:r>
              <a:rPr lang="en" sz="1200" i="1">
                <a:solidFill>
                  <a:schemeClr val="lt1"/>
                </a:solidFill>
                <a:latin typeface="Times New Roman"/>
                <a:ea typeface="Times New Roman"/>
                <a:cs typeface="Times New Roman"/>
                <a:sym typeface="Times New Roman"/>
              </a:rPr>
              <a:t> Open Source Intelligence Gathering Tool Aimed at Reducing the Time Spent Harvesting Information From Open Sources</a:t>
            </a:r>
            <a:r>
              <a:rPr lang="en" sz="1200">
                <a:solidFill>
                  <a:schemeClr val="lt1"/>
                </a:solidFill>
                <a:latin typeface="Times New Roman"/>
                <a:ea typeface="Times New Roman"/>
                <a:cs typeface="Times New Roman"/>
                <a:sym typeface="Times New Roman"/>
              </a:rPr>
              <a:t>. GitHub.</a:t>
            </a:r>
            <a:r>
              <a:rPr lang="en" sz="1200">
                <a:solidFill>
                  <a:schemeClr val="lt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https://github.com/lanmaster53/recon-ng</a:t>
            </a:r>
            <a:endParaRPr sz="1200" u="sng">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V. R. Saraswathi, I. S. Ahmed, S. M. Reddy, S. Akshay, V. M. Reddy and S. M. Reddy. (2022). </a:t>
            </a:r>
            <a:r>
              <a:rPr lang="en" sz="1200" i="1">
                <a:solidFill>
                  <a:schemeClr val="lt1"/>
                </a:solidFill>
                <a:latin typeface="Times New Roman"/>
                <a:ea typeface="Times New Roman"/>
                <a:cs typeface="Times New Roman"/>
                <a:sym typeface="Times New Roman"/>
              </a:rPr>
              <a:t>Automation of Recon Process for Ethical Hackers</a:t>
            </a:r>
            <a:r>
              <a:rPr lang="en" sz="1200">
                <a:solidFill>
                  <a:schemeClr val="lt1"/>
                </a:solidFill>
                <a:latin typeface="Times New Roman"/>
                <a:ea typeface="Times New Roman"/>
                <a:cs typeface="Times New Roman"/>
                <a:sym typeface="Times New Roman"/>
              </a:rPr>
              <a:t>. International Conference for Advancement in Technology (ICONAT). pg. 1-6, doi: 10.1109/ICONAT53423.2022.9726077</a:t>
            </a:r>
            <a:endParaRPr sz="12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Roy, A., Mejia, L., Helling, P., &amp; Olmsted, A. (2017). </a:t>
            </a:r>
            <a:r>
              <a:rPr lang="en" sz="1200" i="1">
                <a:solidFill>
                  <a:schemeClr val="lt1"/>
                </a:solidFill>
                <a:latin typeface="Times New Roman"/>
                <a:ea typeface="Times New Roman"/>
                <a:cs typeface="Times New Roman"/>
                <a:sym typeface="Times New Roman"/>
              </a:rPr>
              <a:t>Automation of cyber-reconnaissance: A Java-based open source tool for information gathering.</a:t>
            </a:r>
            <a:r>
              <a:rPr lang="en" sz="1200">
                <a:solidFill>
                  <a:schemeClr val="lt1"/>
                </a:solidFill>
                <a:latin typeface="Times New Roman"/>
                <a:ea typeface="Times New Roman"/>
                <a:cs typeface="Times New Roman"/>
                <a:sym typeface="Times New Roman"/>
              </a:rPr>
              <a:t> In 2017 12th International Conference for Internet Technology and Secured Transactions (ICITST) (pg. 424-426). IEEE.</a:t>
            </a:r>
            <a:r>
              <a:rPr lang="en" sz="1200">
                <a:solidFill>
                  <a:schemeClr val="lt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https://ieeexplore.ieee.org/abstract/document/8356437</a:t>
            </a:r>
            <a:endParaRPr sz="1200" u="sng">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Char char="●"/>
            </a:pPr>
            <a:r>
              <a:rPr lang="en" sz="1200">
                <a:solidFill>
                  <a:schemeClr val="lt1"/>
                </a:solidFill>
                <a:latin typeface="Times New Roman"/>
                <a:ea typeface="Times New Roman"/>
                <a:cs typeface="Times New Roman"/>
                <a:sym typeface="Times New Roman"/>
              </a:rPr>
              <a:t>Schwartz, J. (2019, Mayo 15).</a:t>
            </a:r>
            <a:r>
              <a:rPr lang="en" sz="1200" i="1">
                <a:solidFill>
                  <a:schemeClr val="lt1"/>
                </a:solidFill>
                <a:latin typeface="Times New Roman"/>
                <a:ea typeface="Times New Roman"/>
                <a:cs typeface="Times New Roman"/>
                <a:sym typeface="Times New Roman"/>
              </a:rPr>
              <a:t> Autonomous Penetration Testing using Reinforcement Learning</a:t>
            </a:r>
            <a:r>
              <a:rPr lang="en" sz="1200">
                <a:solidFill>
                  <a:schemeClr val="lt1"/>
                </a:solidFill>
                <a:latin typeface="Times New Roman"/>
                <a:ea typeface="Times New Roman"/>
                <a:cs typeface="Times New Roman"/>
                <a:sym typeface="Times New Roman"/>
              </a:rPr>
              <a:t>. arXiv.org.</a:t>
            </a:r>
            <a:r>
              <a:rPr lang="en" sz="1200">
                <a:solidFill>
                  <a:schemeClr val="lt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 sz="1200" u="sng">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https://ar</a:t>
            </a:r>
            <a:endParaRPr sz="1200">
              <a:solidFill>
                <a:schemeClr val="lt1"/>
              </a:solidFill>
              <a:latin typeface="Times New Roman"/>
              <a:ea typeface="Times New Roman"/>
              <a:cs typeface="Times New Roman"/>
              <a:sym typeface="Times New Roman"/>
            </a:endParaRPr>
          </a:p>
        </p:txBody>
      </p:sp>
      <p:sp>
        <p:nvSpPr>
          <p:cNvPr id="909" name="Google Shape;90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5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a:t>
            </a:r>
            <a:r>
              <a:rPr lang="en">
                <a:solidFill>
                  <a:schemeClr val="accent3"/>
                </a:solidFill>
              </a:rPr>
              <a:t>CIAS</a:t>
            </a:r>
            <a:endParaRPr>
              <a:solidFill>
                <a:schemeClr val="accent3"/>
              </a:solidFill>
            </a:endParaRPr>
          </a:p>
        </p:txBody>
      </p:sp>
      <p:sp>
        <p:nvSpPr>
          <p:cNvPr id="915" name="Google Shape;915;p56"/>
          <p:cNvSpPr txBox="1"/>
          <p:nvPr/>
        </p:nvSpPr>
        <p:spPr>
          <a:xfrm>
            <a:off x="4688325" y="3541275"/>
            <a:ext cx="44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916" name="Google Shape;916;p56"/>
          <p:cNvSpPr txBox="1"/>
          <p:nvPr/>
        </p:nvSpPr>
        <p:spPr>
          <a:xfrm>
            <a:off x="3898300" y="3182450"/>
            <a:ext cx="165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Plantilla tomada de</a:t>
            </a:r>
            <a:endParaRPr>
              <a:solidFill>
                <a:schemeClr val="lt1"/>
              </a:solidFill>
              <a:latin typeface="Share Tech"/>
              <a:ea typeface="Share Tech"/>
              <a:cs typeface="Share Tech"/>
              <a:sym typeface="Share Tech"/>
            </a:endParaRPr>
          </a:p>
        </p:txBody>
      </p:sp>
      <p:pic>
        <p:nvPicPr>
          <p:cNvPr id="917" name="Google Shape;917;p56"/>
          <p:cNvPicPr preferRelativeResize="0"/>
          <p:nvPr/>
        </p:nvPicPr>
        <p:blipFill rotWithShape="1">
          <a:blip r:embed="rId3">
            <a:alphaModFix/>
          </a:blip>
          <a:srcRect t="32186" r="-2764" b="30216"/>
          <a:stretch/>
        </p:blipFill>
        <p:spPr>
          <a:xfrm>
            <a:off x="3966638" y="3647100"/>
            <a:ext cx="1429225" cy="419125"/>
          </a:xfrm>
          <a:prstGeom prst="rect">
            <a:avLst/>
          </a:prstGeom>
          <a:noFill/>
          <a:ln>
            <a:noFill/>
          </a:ln>
        </p:spPr>
      </p:pic>
      <p:sp>
        <p:nvSpPr>
          <p:cNvPr id="918" name="Google Shape;91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24" name="Google Shape;924;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28"/>
        <p:cNvGrpSpPr/>
        <p:nvPr/>
      </p:nvGrpSpPr>
      <p:grpSpPr>
        <a:xfrm>
          <a:off x="0" y="0"/>
          <a:ext cx="0" cy="0"/>
          <a:chOff x="0" y="0"/>
          <a:chExt cx="0" cy="0"/>
        </a:xfrm>
      </p:grpSpPr>
      <p:sp>
        <p:nvSpPr>
          <p:cNvPr id="929" name="Google Shape;929;p5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Flujo </a:t>
            </a:r>
            <a:endParaRPr/>
          </a:p>
        </p:txBody>
      </p:sp>
      <p:sp>
        <p:nvSpPr>
          <p:cNvPr id="930" name="Google Shape;930;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931" name="Google Shape;931;p58"/>
          <p:cNvPicPr preferRelativeResize="0"/>
          <p:nvPr/>
        </p:nvPicPr>
        <p:blipFill>
          <a:blip r:embed="rId3">
            <a:alphaModFix/>
          </a:blip>
          <a:stretch>
            <a:fillRect/>
          </a:stretch>
        </p:blipFill>
        <p:spPr>
          <a:xfrm>
            <a:off x="422375" y="1548725"/>
            <a:ext cx="3717725" cy="2940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35"/>
        <p:cNvGrpSpPr/>
        <p:nvPr/>
      </p:nvGrpSpPr>
      <p:grpSpPr>
        <a:xfrm>
          <a:off x="0" y="0"/>
          <a:ext cx="0" cy="0"/>
          <a:chOff x="0" y="0"/>
          <a:chExt cx="0" cy="0"/>
        </a:xfrm>
      </p:grpSpPr>
      <p:sp>
        <p:nvSpPr>
          <p:cNvPr id="936" name="Google Shape;936;p5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COMPETITORS</a:t>
            </a:r>
            <a:endParaRPr/>
          </a:p>
        </p:txBody>
      </p:sp>
      <p:sp>
        <p:nvSpPr>
          <p:cNvPr id="937" name="Google Shape;937;p59"/>
          <p:cNvSpPr/>
          <p:nvPr/>
        </p:nvSpPr>
        <p:spPr>
          <a:xfrm>
            <a:off x="3936789"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4922624"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5908459" y="1308651"/>
            <a:ext cx="72" cy="3058625"/>
          </a:xfrm>
          <a:custGeom>
            <a:avLst/>
            <a:gdLst/>
            <a:ahLst/>
            <a:cxnLst/>
            <a:rect l="l" t="t" r="r" b="b"/>
            <a:pathLst>
              <a:path w="1" h="42769" fill="none" extrusionOk="0">
                <a:moveTo>
                  <a:pt x="1" y="1"/>
                </a:moveTo>
                <a:lnTo>
                  <a:pt x="1"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6894365"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59"/>
          <p:cNvGrpSpPr/>
          <p:nvPr/>
        </p:nvGrpSpPr>
        <p:grpSpPr>
          <a:xfrm>
            <a:off x="3828658" y="3854100"/>
            <a:ext cx="3601799" cy="274905"/>
            <a:chOff x="3828658" y="3897730"/>
            <a:chExt cx="3601799" cy="274905"/>
          </a:xfrm>
        </p:grpSpPr>
        <p:sp>
          <p:nvSpPr>
            <p:cNvPr id="942" name="Google Shape;942;p59"/>
            <p:cNvSpPr/>
            <p:nvPr/>
          </p:nvSpPr>
          <p:spPr>
            <a:xfrm>
              <a:off x="3829516" y="3897730"/>
              <a:ext cx="2234837" cy="106414"/>
            </a:xfrm>
            <a:custGeom>
              <a:avLst/>
              <a:gdLst/>
              <a:ahLst/>
              <a:cxnLst/>
              <a:rect l="l" t="t" r="r" b="b"/>
              <a:pathLst>
                <a:path w="31251" h="1488" extrusionOk="0">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3828658" y="4067150"/>
              <a:ext cx="3601799" cy="105485"/>
            </a:xfrm>
            <a:custGeom>
              <a:avLst/>
              <a:gdLst/>
              <a:ahLst/>
              <a:cxnLst/>
              <a:rect l="l" t="t" r="r" b="b"/>
              <a:pathLst>
                <a:path w="50366" h="1475" extrusionOk="0">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59"/>
          <p:cNvGrpSpPr/>
          <p:nvPr/>
        </p:nvGrpSpPr>
        <p:grpSpPr>
          <a:xfrm>
            <a:off x="3811494" y="2983302"/>
            <a:ext cx="4240571" cy="274977"/>
            <a:chOff x="3811494" y="3103763"/>
            <a:chExt cx="4240571" cy="274977"/>
          </a:xfrm>
        </p:grpSpPr>
        <p:sp>
          <p:nvSpPr>
            <p:cNvPr id="945" name="Google Shape;945;p59"/>
            <p:cNvSpPr/>
            <p:nvPr/>
          </p:nvSpPr>
          <p:spPr>
            <a:xfrm>
              <a:off x="3811498" y="3103763"/>
              <a:ext cx="4240568" cy="106403"/>
            </a:xfrm>
            <a:custGeom>
              <a:avLst/>
              <a:gdLst/>
              <a:ahLst/>
              <a:cxnLst/>
              <a:rect l="l" t="t" r="r" b="b"/>
              <a:pathLst>
                <a:path w="69772" h="1488" extrusionOk="0">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3811494" y="3272326"/>
              <a:ext cx="1369750" cy="106414"/>
            </a:xfrm>
            <a:custGeom>
              <a:avLst/>
              <a:gdLst/>
              <a:ahLst/>
              <a:cxnLst/>
              <a:rect l="l" t="t" r="r" b="b"/>
              <a:pathLst>
                <a:path w="19154" h="1488" extrusionOk="0">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59"/>
          <p:cNvGrpSpPr/>
          <p:nvPr/>
        </p:nvGrpSpPr>
        <p:grpSpPr>
          <a:xfrm>
            <a:off x="3793472" y="2169574"/>
            <a:ext cx="2235767" cy="274905"/>
            <a:chOff x="3793472" y="2309869"/>
            <a:chExt cx="2235767" cy="274905"/>
          </a:xfrm>
        </p:grpSpPr>
        <p:sp>
          <p:nvSpPr>
            <p:cNvPr id="948" name="Google Shape;948;p59"/>
            <p:cNvSpPr/>
            <p:nvPr/>
          </p:nvSpPr>
          <p:spPr>
            <a:xfrm>
              <a:off x="3793472" y="2309869"/>
              <a:ext cx="2235767" cy="106414"/>
            </a:xfrm>
            <a:custGeom>
              <a:avLst/>
              <a:gdLst/>
              <a:ahLst/>
              <a:cxnLst/>
              <a:rect l="l" t="t" r="r" b="b"/>
              <a:pathLst>
                <a:path w="31264" h="1488" extrusionOk="0">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3793472" y="2478360"/>
              <a:ext cx="1508556" cy="106414"/>
            </a:xfrm>
            <a:custGeom>
              <a:avLst/>
              <a:gdLst/>
              <a:ahLst/>
              <a:cxnLst/>
              <a:rect l="l" t="t" r="r" b="b"/>
              <a:pathLst>
                <a:path w="21095" h="1488" extrusionOk="0">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9"/>
          <p:cNvGrpSpPr/>
          <p:nvPr/>
        </p:nvGrpSpPr>
        <p:grpSpPr>
          <a:xfrm>
            <a:off x="3771875" y="1384049"/>
            <a:ext cx="2876447" cy="274047"/>
            <a:chOff x="3771875" y="1457332"/>
            <a:chExt cx="2876447" cy="274047"/>
          </a:xfrm>
        </p:grpSpPr>
        <p:sp>
          <p:nvSpPr>
            <p:cNvPr id="951" name="Google Shape;951;p59"/>
            <p:cNvSpPr/>
            <p:nvPr/>
          </p:nvSpPr>
          <p:spPr>
            <a:xfrm>
              <a:off x="3771875" y="1457332"/>
              <a:ext cx="962415" cy="105556"/>
            </a:xfrm>
            <a:custGeom>
              <a:avLst/>
              <a:gdLst/>
              <a:ahLst/>
              <a:cxnLst/>
              <a:rect l="l" t="t" r="r" b="b"/>
              <a:pathLst>
                <a:path w="13458" h="1476" extrusionOk="0">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3771875" y="1625894"/>
              <a:ext cx="2876447" cy="105485"/>
            </a:xfrm>
            <a:custGeom>
              <a:avLst/>
              <a:gdLst/>
              <a:ahLst/>
              <a:cxnLst/>
              <a:rect l="l" t="t" r="r" b="b"/>
              <a:pathLst>
                <a:path w="40223" h="1475" extrusionOk="0">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59"/>
          <p:cNvSpPr txBox="1">
            <a:spLocks noGrp="1"/>
          </p:cNvSpPr>
          <p:nvPr>
            <p:ph type="ctrTitle" idx="4294967295"/>
          </p:nvPr>
        </p:nvSpPr>
        <p:spPr>
          <a:xfrm>
            <a:off x="1644300" y="1268419"/>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1"/>
                </a:solidFill>
              </a:rPr>
              <a:t>NEPTUNE</a:t>
            </a:r>
            <a:endParaRPr sz="1800">
              <a:solidFill>
                <a:schemeClr val="accent1"/>
              </a:solidFill>
            </a:endParaRPr>
          </a:p>
        </p:txBody>
      </p:sp>
      <p:sp>
        <p:nvSpPr>
          <p:cNvPr id="954" name="Google Shape;954;p59"/>
          <p:cNvSpPr txBox="1">
            <a:spLocks noGrp="1"/>
          </p:cNvSpPr>
          <p:nvPr>
            <p:ph type="subTitle" idx="4294967295"/>
          </p:nvPr>
        </p:nvSpPr>
        <p:spPr>
          <a:xfrm>
            <a:off x="1289823" y="1479500"/>
            <a:ext cx="22359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It’s the farthest planet from the Sun</a:t>
            </a:r>
            <a:endParaRPr sz="1400"/>
          </a:p>
        </p:txBody>
      </p:sp>
      <p:sp>
        <p:nvSpPr>
          <p:cNvPr id="955" name="Google Shape;955;p59"/>
          <p:cNvSpPr txBox="1">
            <a:spLocks noGrp="1"/>
          </p:cNvSpPr>
          <p:nvPr>
            <p:ph type="ctrTitle" idx="4294967295"/>
          </p:nvPr>
        </p:nvSpPr>
        <p:spPr>
          <a:xfrm>
            <a:off x="1644300" y="2070231"/>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2"/>
                </a:solidFill>
              </a:rPr>
              <a:t>MARS</a:t>
            </a:r>
            <a:endParaRPr sz="1800">
              <a:solidFill>
                <a:schemeClr val="accent2"/>
              </a:solidFill>
            </a:endParaRPr>
          </a:p>
        </p:txBody>
      </p:sp>
      <p:sp>
        <p:nvSpPr>
          <p:cNvPr id="956" name="Google Shape;956;p59"/>
          <p:cNvSpPr txBox="1">
            <a:spLocks noGrp="1"/>
          </p:cNvSpPr>
          <p:nvPr>
            <p:ph type="subTitle" idx="4294967295"/>
          </p:nvPr>
        </p:nvSpPr>
        <p:spPr>
          <a:xfrm>
            <a:off x="1369424" y="2281300"/>
            <a:ext cx="21561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Despite being red, Mars is a cold place</a:t>
            </a:r>
            <a:endParaRPr sz="1400"/>
          </a:p>
        </p:txBody>
      </p:sp>
      <p:sp>
        <p:nvSpPr>
          <p:cNvPr id="957" name="Google Shape;957;p59"/>
          <p:cNvSpPr txBox="1">
            <a:spLocks noGrp="1"/>
          </p:cNvSpPr>
          <p:nvPr>
            <p:ph type="ctrTitle" idx="4294967295"/>
          </p:nvPr>
        </p:nvSpPr>
        <p:spPr>
          <a:xfrm>
            <a:off x="1644300" y="2872019"/>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3"/>
                </a:solidFill>
              </a:rPr>
              <a:t>VENUS</a:t>
            </a:r>
            <a:endParaRPr sz="1800">
              <a:solidFill>
                <a:schemeClr val="accent3"/>
              </a:solidFill>
            </a:endParaRPr>
          </a:p>
        </p:txBody>
      </p:sp>
      <p:sp>
        <p:nvSpPr>
          <p:cNvPr id="958" name="Google Shape;958;p59"/>
          <p:cNvSpPr txBox="1">
            <a:spLocks noGrp="1"/>
          </p:cNvSpPr>
          <p:nvPr>
            <p:ph type="subTitle" idx="4294967295"/>
          </p:nvPr>
        </p:nvSpPr>
        <p:spPr>
          <a:xfrm>
            <a:off x="1140825" y="3083100"/>
            <a:ext cx="23850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is the second planet from the Sun</a:t>
            </a:r>
            <a:endParaRPr sz="1400"/>
          </a:p>
        </p:txBody>
      </p:sp>
      <p:sp>
        <p:nvSpPr>
          <p:cNvPr id="959" name="Google Shape;959;p59"/>
          <p:cNvSpPr txBox="1">
            <a:spLocks noGrp="1"/>
          </p:cNvSpPr>
          <p:nvPr>
            <p:ph type="ctrTitle" idx="4294967295"/>
          </p:nvPr>
        </p:nvSpPr>
        <p:spPr>
          <a:xfrm>
            <a:off x="1644300" y="3725394"/>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SATURN</a:t>
            </a:r>
            <a:endParaRPr sz="1800"/>
          </a:p>
        </p:txBody>
      </p:sp>
      <p:sp>
        <p:nvSpPr>
          <p:cNvPr id="960" name="Google Shape;960;p59"/>
          <p:cNvSpPr txBox="1">
            <a:spLocks noGrp="1"/>
          </p:cNvSpPr>
          <p:nvPr>
            <p:ph type="subTitle" idx="4294967295"/>
          </p:nvPr>
        </p:nvSpPr>
        <p:spPr>
          <a:xfrm>
            <a:off x="1140600" y="3936475"/>
            <a:ext cx="23850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It’s composed mostly of hydrogen and helium</a:t>
            </a:r>
            <a:endParaRPr sz="1400"/>
          </a:p>
        </p:txBody>
      </p:sp>
      <p:sp>
        <p:nvSpPr>
          <p:cNvPr id="961" name="Google Shape;96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65"/>
        <p:cNvGrpSpPr/>
        <p:nvPr/>
      </p:nvGrpSpPr>
      <p:grpSpPr>
        <a:xfrm>
          <a:off x="0" y="0"/>
          <a:ext cx="0" cy="0"/>
          <a:chOff x="0" y="0"/>
          <a:chExt cx="0" cy="0"/>
        </a:xfrm>
      </p:grpSpPr>
      <p:sp>
        <p:nvSpPr>
          <p:cNvPr id="966" name="Google Shape;966;p6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SOLUTIONS</a:t>
            </a:r>
            <a:endParaRPr sz="3000"/>
          </a:p>
        </p:txBody>
      </p:sp>
      <p:sp>
        <p:nvSpPr>
          <p:cNvPr id="967" name="Google Shape;967;p6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968" name="Google Shape;968;p6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969" name="Google Shape;969;p60"/>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970" name="Google Shape;970;p60"/>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971" name="Google Shape;971;p60"/>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972" name="Google Shape;972;p6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973" name="Google Shape;973;p6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974" name="Google Shape;974;p6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975" name="Google Shape;975;p6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9" name="Google Shape;979;p60"/>
          <p:cNvCxnSpPr>
            <a:stCxn id="975" idx="3"/>
            <a:endCxn id="977"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980" name="Google Shape;980;p60"/>
          <p:cNvCxnSpPr>
            <a:stCxn id="977" idx="2"/>
            <a:endCxn id="976"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981" name="Google Shape;981;p60"/>
          <p:cNvCxnSpPr>
            <a:stCxn id="976" idx="3"/>
            <a:endCxn id="978"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982" name="Google Shape;982;p60"/>
          <p:cNvGrpSpPr/>
          <p:nvPr/>
        </p:nvGrpSpPr>
        <p:grpSpPr>
          <a:xfrm>
            <a:off x="5072712" y="3212678"/>
            <a:ext cx="402156" cy="456781"/>
            <a:chOff x="5357662" y="4297637"/>
            <a:chExt cx="287275" cy="326296"/>
          </a:xfrm>
        </p:grpSpPr>
        <p:sp>
          <p:nvSpPr>
            <p:cNvPr id="983" name="Google Shape;983;p6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60"/>
          <p:cNvGrpSpPr/>
          <p:nvPr/>
        </p:nvGrpSpPr>
        <p:grpSpPr>
          <a:xfrm>
            <a:off x="3630590" y="3198869"/>
            <a:ext cx="484361" cy="484405"/>
            <a:chOff x="4890434" y="4287389"/>
            <a:chExt cx="345997" cy="346029"/>
          </a:xfrm>
        </p:grpSpPr>
        <p:sp>
          <p:nvSpPr>
            <p:cNvPr id="989" name="Google Shape;989;p6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60"/>
          <p:cNvGrpSpPr/>
          <p:nvPr/>
        </p:nvGrpSpPr>
        <p:grpSpPr>
          <a:xfrm>
            <a:off x="5029465" y="1816807"/>
            <a:ext cx="488638" cy="438246"/>
            <a:chOff x="5778676" y="3826972"/>
            <a:chExt cx="349052" cy="313055"/>
          </a:xfrm>
        </p:grpSpPr>
        <p:sp>
          <p:nvSpPr>
            <p:cNvPr id="997" name="Google Shape;997;p6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60"/>
          <p:cNvGrpSpPr/>
          <p:nvPr/>
        </p:nvGrpSpPr>
        <p:grpSpPr>
          <a:xfrm>
            <a:off x="3630860" y="1790353"/>
            <a:ext cx="483826" cy="491133"/>
            <a:chOff x="4874902" y="3808799"/>
            <a:chExt cx="345615" cy="350835"/>
          </a:xfrm>
        </p:grpSpPr>
        <p:sp>
          <p:nvSpPr>
            <p:cNvPr id="1003" name="Google Shape;1003;p6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6"/>
          <p:cNvSpPr txBox="1">
            <a:spLocks noGrp="1"/>
          </p:cNvSpPr>
          <p:nvPr>
            <p:ph type="ctrTitle"/>
          </p:nvPr>
        </p:nvSpPr>
        <p:spPr>
          <a:xfrm>
            <a:off x="593525" y="3334300"/>
            <a:ext cx="2114400" cy="11784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2800"/>
              <a:t>Caso BCB 81 millones perdidos</a:t>
            </a:r>
            <a:endParaRPr sz="2800"/>
          </a:p>
        </p:txBody>
      </p:sp>
      <p:sp>
        <p:nvSpPr>
          <p:cNvPr id="505" name="Google Shape;505;p26"/>
          <p:cNvSpPr txBox="1">
            <a:spLocks noGrp="1"/>
          </p:cNvSpPr>
          <p:nvPr>
            <p:ph type="title" idx="3"/>
          </p:nvPr>
        </p:nvSpPr>
        <p:spPr>
          <a:xfrm>
            <a:off x="1142525" y="25017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06" name="Google Shape;506;p26"/>
          <p:cNvSpPr txBox="1">
            <a:spLocks noGrp="1"/>
          </p:cNvSpPr>
          <p:nvPr>
            <p:ph type="ctrTitle" idx="7"/>
          </p:nvPr>
        </p:nvSpPr>
        <p:spPr>
          <a:xfrm>
            <a:off x="1862299" y="294575"/>
            <a:ext cx="655921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MOTIVACIÓN Y ANTECEDENTES</a:t>
            </a:r>
            <a:endParaRPr b="1" dirty="0"/>
          </a:p>
        </p:txBody>
      </p:sp>
      <p:sp>
        <p:nvSpPr>
          <p:cNvPr id="507" name="Google Shape;507;p26"/>
          <p:cNvSpPr/>
          <p:nvPr/>
        </p:nvSpPr>
        <p:spPr>
          <a:xfrm>
            <a:off x="1223300" y="1562750"/>
            <a:ext cx="700800" cy="68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1285099" y="16250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11" name="Google Shape;511;p26"/>
          <p:cNvSpPr txBox="1"/>
          <p:nvPr/>
        </p:nvSpPr>
        <p:spPr>
          <a:xfrm>
            <a:off x="0" y="4616350"/>
            <a:ext cx="2778300" cy="527100"/>
          </a:xfrm>
          <a:prstGeom prst="rect">
            <a:avLst/>
          </a:prstGeom>
          <a:noFill/>
          <a:ln>
            <a:noFill/>
          </a:ln>
        </p:spPr>
        <p:txBody>
          <a:bodyPr spcFirstLastPara="1" wrap="square" lIns="91425" tIns="91425" rIns="91425" bIns="91425" anchor="t" anchorCtr="0">
            <a:spAutoFit/>
          </a:bodyPr>
          <a:lstStyle/>
          <a:p>
            <a:pPr marL="457200" lvl="0" indent="-260350" algn="just" rtl="0">
              <a:lnSpc>
                <a:spcPct val="115000"/>
              </a:lnSpc>
              <a:spcBef>
                <a:spcPts val="0"/>
              </a:spcBef>
              <a:spcAft>
                <a:spcPts val="0"/>
              </a:spcAft>
              <a:buSzPts val="500"/>
              <a:buChar char="●"/>
            </a:pPr>
            <a:r>
              <a:rPr lang="en" sz="500" u="sng">
                <a:solidFill>
                  <a:schemeClr val="lt1"/>
                </a:solidFill>
                <a:hlinkClick r:id="rId3">
                  <a:extLst>
                    <a:ext uri="{A12FA001-AC4F-418D-AE19-62706E023703}">
                      <ahyp:hlinkClr xmlns:ahyp="http://schemas.microsoft.com/office/drawing/2018/hyperlinkcolor" val="tx"/>
                    </a:ext>
                  </a:extLst>
                </a:hlinkClick>
              </a:rPr>
              <a:t>https://theonebrief.com/the-bangladesh-bank-heist-lessons-in-cyber-vulnerability/</a:t>
            </a:r>
            <a:endParaRPr sz="500"/>
          </a:p>
          <a:p>
            <a:pPr marL="457200" lvl="0" indent="-260350" algn="just" rtl="0">
              <a:lnSpc>
                <a:spcPct val="115000"/>
              </a:lnSpc>
              <a:spcBef>
                <a:spcPts val="0"/>
              </a:spcBef>
              <a:spcAft>
                <a:spcPts val="0"/>
              </a:spcAft>
              <a:buClr>
                <a:schemeClr val="lt1"/>
              </a:buClr>
              <a:buSzPts val="500"/>
              <a:buChar char="●"/>
            </a:pPr>
            <a:r>
              <a:rPr lang="en" sz="500">
                <a:solidFill>
                  <a:schemeClr val="lt1"/>
                </a:solidFill>
              </a:rPr>
              <a:t>https://www.nytimes.com/interactive/2018/05/03/magazine/money-issue-bangladesh-billion-dollar-bank-heist.html</a:t>
            </a:r>
            <a:endParaRPr sz="500">
              <a:solidFill>
                <a:schemeClr val="lt1"/>
              </a:solidFill>
            </a:endParaRPr>
          </a:p>
        </p:txBody>
      </p:sp>
      <p:pic>
        <p:nvPicPr>
          <p:cNvPr id="512" name="Google Shape;512;p26"/>
          <p:cNvPicPr preferRelativeResize="0"/>
          <p:nvPr/>
        </p:nvPicPr>
        <p:blipFill>
          <a:blip r:embed="rId4">
            <a:alphaModFix/>
          </a:blip>
          <a:stretch>
            <a:fillRect/>
          </a:stretch>
        </p:blipFill>
        <p:spPr>
          <a:xfrm>
            <a:off x="2834200" y="1182075"/>
            <a:ext cx="3490924" cy="3752900"/>
          </a:xfrm>
          <a:prstGeom prst="rect">
            <a:avLst/>
          </a:prstGeom>
          <a:noFill/>
          <a:ln>
            <a:noFill/>
          </a:ln>
        </p:spPr>
      </p:pic>
      <p:pic>
        <p:nvPicPr>
          <p:cNvPr id="513" name="Google Shape;513;p26"/>
          <p:cNvPicPr preferRelativeResize="0"/>
          <p:nvPr/>
        </p:nvPicPr>
        <p:blipFill>
          <a:blip r:embed="rId5">
            <a:alphaModFix/>
          </a:blip>
          <a:stretch>
            <a:fillRect/>
          </a:stretch>
        </p:blipFill>
        <p:spPr>
          <a:xfrm>
            <a:off x="6421924" y="1182075"/>
            <a:ext cx="2514075" cy="1884636"/>
          </a:xfrm>
          <a:prstGeom prst="rect">
            <a:avLst/>
          </a:prstGeom>
          <a:noFill/>
          <a:ln>
            <a:noFill/>
          </a:ln>
        </p:spPr>
      </p:pic>
      <p:pic>
        <p:nvPicPr>
          <p:cNvPr id="514" name="Google Shape;514;p26"/>
          <p:cNvPicPr preferRelativeResize="0"/>
          <p:nvPr/>
        </p:nvPicPr>
        <p:blipFill>
          <a:blip r:embed="rId6">
            <a:alphaModFix/>
          </a:blip>
          <a:stretch>
            <a:fillRect/>
          </a:stretch>
        </p:blipFill>
        <p:spPr>
          <a:xfrm>
            <a:off x="6451400" y="3140775"/>
            <a:ext cx="2514075" cy="1794200"/>
          </a:xfrm>
          <a:prstGeom prst="rect">
            <a:avLst/>
          </a:prstGeom>
          <a:noFill/>
          <a:ln>
            <a:noFill/>
          </a:ln>
        </p:spPr>
      </p:pic>
      <p:cxnSp>
        <p:nvCxnSpPr>
          <p:cNvPr id="515" name="Google Shape;515;p26"/>
          <p:cNvCxnSpPr>
            <a:endCxn id="505" idx="1"/>
          </p:cNvCxnSpPr>
          <p:nvPr/>
        </p:nvCxnSpPr>
        <p:spPr>
          <a:xfrm rot="5400000">
            <a:off x="774875" y="2342337"/>
            <a:ext cx="816000" cy="80700"/>
          </a:xfrm>
          <a:prstGeom prst="bentConnector4">
            <a:avLst>
              <a:gd name="adj1" fmla="val 32298"/>
              <a:gd name="adj2" fmla="val 395074"/>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7"/>
          <p:cNvSpPr txBox="1">
            <a:spLocks noGrp="1"/>
          </p:cNvSpPr>
          <p:nvPr>
            <p:ph type="ctrTitle" idx="4"/>
          </p:nvPr>
        </p:nvSpPr>
        <p:spPr>
          <a:xfrm>
            <a:off x="738163" y="3075500"/>
            <a:ext cx="2914800" cy="1727700"/>
          </a:xfrm>
          <a:prstGeom prst="rect">
            <a:avLst/>
          </a:prstGeom>
        </p:spPr>
        <p:txBody>
          <a:bodyPr spcFirstLastPara="1" wrap="square" lIns="91425" tIns="91425" rIns="91425" bIns="91425" anchor="b" anchorCtr="0">
            <a:noAutofit/>
          </a:bodyPr>
          <a:lstStyle/>
          <a:p>
            <a:pPr marL="0" lvl="0" indent="0" algn="just" rtl="0">
              <a:lnSpc>
                <a:spcPct val="115000"/>
              </a:lnSpc>
              <a:spcBef>
                <a:spcPts val="0"/>
              </a:spcBef>
              <a:spcAft>
                <a:spcPts val="0"/>
              </a:spcAft>
              <a:buNone/>
            </a:pPr>
            <a:r>
              <a:rPr lang="en" sz="2300"/>
              <a:t>Solo 5% de las carpetas de las organizaciones están correctamente protegidos</a:t>
            </a:r>
            <a:endParaRPr sz="2300"/>
          </a:p>
          <a:p>
            <a:pPr marL="0" lvl="0" indent="0" algn="just" rtl="0">
              <a:spcBef>
                <a:spcPts val="0"/>
              </a:spcBef>
              <a:spcAft>
                <a:spcPts val="0"/>
              </a:spcAft>
              <a:buNone/>
            </a:pPr>
            <a:endParaRPr sz="2300"/>
          </a:p>
        </p:txBody>
      </p:sp>
      <p:sp>
        <p:nvSpPr>
          <p:cNvPr id="521" name="Google Shape;521;p27"/>
          <p:cNvSpPr txBox="1">
            <a:spLocks noGrp="1"/>
          </p:cNvSpPr>
          <p:nvPr>
            <p:ph type="title" idx="6"/>
          </p:nvPr>
        </p:nvSpPr>
        <p:spPr>
          <a:xfrm>
            <a:off x="1774227" y="21909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22" name="Google Shape;522;p27"/>
          <p:cNvSpPr txBox="1">
            <a:spLocks noGrp="1"/>
          </p:cNvSpPr>
          <p:nvPr>
            <p:ph type="ctrTitle" idx="7"/>
          </p:nvPr>
        </p:nvSpPr>
        <p:spPr>
          <a:xfrm>
            <a:off x="1848650" y="360925"/>
            <a:ext cx="699055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MOTIVACIÓN Y ANTECEDENTES</a:t>
            </a:r>
            <a:endParaRPr b="1" dirty="0"/>
          </a:p>
        </p:txBody>
      </p:sp>
      <p:sp>
        <p:nvSpPr>
          <p:cNvPr id="523" name="Google Shape;523;p27"/>
          <p:cNvSpPr/>
          <p:nvPr/>
        </p:nvSpPr>
        <p:spPr>
          <a:xfrm>
            <a:off x="2021101" y="1303975"/>
            <a:ext cx="577200" cy="70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27"/>
          <p:cNvCxnSpPr>
            <a:stCxn id="523" idx="1"/>
            <a:endCxn id="521" idx="1"/>
          </p:cNvCxnSpPr>
          <p:nvPr/>
        </p:nvCxnSpPr>
        <p:spPr>
          <a:xfrm flipH="1">
            <a:off x="1774201" y="1655125"/>
            <a:ext cx="246900" cy="824700"/>
          </a:xfrm>
          <a:prstGeom prst="bentConnector3">
            <a:avLst>
              <a:gd name="adj1" fmla="val 196435"/>
            </a:avLst>
          </a:prstGeom>
          <a:noFill/>
          <a:ln w="9525" cap="flat" cmpd="sng">
            <a:solidFill>
              <a:schemeClr val="lt1"/>
            </a:solidFill>
            <a:prstDash val="solid"/>
            <a:round/>
            <a:headEnd type="none" w="med" len="med"/>
            <a:tailEnd type="none" w="med" len="med"/>
          </a:ln>
        </p:spPr>
      </p:cxnSp>
      <p:grpSp>
        <p:nvGrpSpPr>
          <p:cNvPr id="525" name="Google Shape;525;p27"/>
          <p:cNvGrpSpPr/>
          <p:nvPr/>
        </p:nvGrpSpPr>
        <p:grpSpPr>
          <a:xfrm>
            <a:off x="2103465" y="1397571"/>
            <a:ext cx="380643" cy="486672"/>
            <a:chOff x="3095745" y="3805393"/>
            <a:chExt cx="352840" cy="354717"/>
          </a:xfrm>
        </p:grpSpPr>
        <p:sp>
          <p:nvSpPr>
            <p:cNvPr id="526" name="Google Shape;526;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27"/>
          <p:cNvSpPr txBox="1"/>
          <p:nvPr/>
        </p:nvSpPr>
        <p:spPr>
          <a:xfrm>
            <a:off x="805150" y="4390925"/>
            <a:ext cx="1979100" cy="350100"/>
          </a:xfrm>
          <a:prstGeom prst="rect">
            <a:avLst/>
          </a:prstGeom>
          <a:noFill/>
          <a:ln>
            <a:noFill/>
          </a:ln>
        </p:spPr>
        <p:txBody>
          <a:bodyPr spcFirstLastPara="1" wrap="square" lIns="91425" tIns="91425" rIns="91425" bIns="91425" anchor="t" anchorCtr="0">
            <a:spAutoFit/>
          </a:bodyPr>
          <a:lstStyle/>
          <a:p>
            <a:pPr marL="457200" lvl="0" indent="-260350" algn="just" rtl="0">
              <a:lnSpc>
                <a:spcPct val="115000"/>
              </a:lnSpc>
              <a:spcBef>
                <a:spcPts val="0"/>
              </a:spcBef>
              <a:spcAft>
                <a:spcPts val="0"/>
              </a:spcAft>
              <a:buClr>
                <a:schemeClr val="lt1"/>
              </a:buClr>
              <a:buSzPts val="500"/>
              <a:buChar char="●"/>
            </a:pPr>
            <a:r>
              <a:rPr lang="en" sz="500">
                <a:solidFill>
                  <a:schemeClr val="lt1"/>
                </a:solidFill>
              </a:rPr>
              <a:t>https://info.varonis.com/hubfs/Varonis%202019%20Global%20Data%20Risk%20Report.pdf</a:t>
            </a:r>
            <a:endParaRPr sz="500">
              <a:solidFill>
                <a:schemeClr val="lt1"/>
              </a:solidFill>
            </a:endParaRPr>
          </a:p>
        </p:txBody>
      </p:sp>
      <p:pic>
        <p:nvPicPr>
          <p:cNvPr id="533" name="Google Shape;533;p27"/>
          <p:cNvPicPr preferRelativeResize="0"/>
          <p:nvPr/>
        </p:nvPicPr>
        <p:blipFill>
          <a:blip r:embed="rId3">
            <a:alphaModFix/>
          </a:blip>
          <a:stretch>
            <a:fillRect/>
          </a:stretch>
        </p:blipFill>
        <p:spPr>
          <a:xfrm>
            <a:off x="3652963" y="1143375"/>
            <a:ext cx="5186237" cy="1861489"/>
          </a:xfrm>
          <a:prstGeom prst="rect">
            <a:avLst/>
          </a:prstGeom>
          <a:noFill/>
          <a:ln>
            <a:noFill/>
          </a:ln>
        </p:spPr>
      </p:pic>
      <p:pic>
        <p:nvPicPr>
          <p:cNvPr id="534" name="Google Shape;534;p27"/>
          <p:cNvPicPr preferRelativeResize="0"/>
          <p:nvPr/>
        </p:nvPicPr>
        <p:blipFill>
          <a:blip r:embed="rId4">
            <a:alphaModFix/>
          </a:blip>
          <a:stretch>
            <a:fillRect/>
          </a:stretch>
        </p:blipFill>
        <p:spPr>
          <a:xfrm>
            <a:off x="3652975" y="2947050"/>
            <a:ext cx="3343275" cy="1984600"/>
          </a:xfrm>
          <a:prstGeom prst="rect">
            <a:avLst/>
          </a:prstGeom>
          <a:noFill/>
          <a:ln>
            <a:noFill/>
          </a:ln>
        </p:spPr>
      </p:pic>
      <p:pic>
        <p:nvPicPr>
          <p:cNvPr id="535" name="Google Shape;535;p27"/>
          <p:cNvPicPr preferRelativeResize="0"/>
          <p:nvPr/>
        </p:nvPicPr>
        <p:blipFill>
          <a:blip r:embed="rId5">
            <a:alphaModFix/>
          </a:blip>
          <a:stretch>
            <a:fillRect/>
          </a:stretch>
        </p:blipFill>
        <p:spPr>
          <a:xfrm>
            <a:off x="6996250" y="3008600"/>
            <a:ext cx="2021974" cy="186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8"/>
          <p:cNvSpPr txBox="1">
            <a:spLocks noGrp="1"/>
          </p:cNvSpPr>
          <p:nvPr>
            <p:ph type="ctrTitle" idx="13"/>
          </p:nvPr>
        </p:nvSpPr>
        <p:spPr>
          <a:xfrm>
            <a:off x="582775" y="3355425"/>
            <a:ext cx="3088800" cy="1502100"/>
          </a:xfrm>
          <a:prstGeom prst="rect">
            <a:avLst/>
          </a:prstGeom>
        </p:spPr>
        <p:txBody>
          <a:bodyPr spcFirstLastPara="1" wrap="square" lIns="91425" tIns="91425" rIns="91425" bIns="91425" anchor="b" anchorCtr="0">
            <a:noAutofit/>
          </a:bodyPr>
          <a:lstStyle/>
          <a:p>
            <a:pPr marL="0" lvl="0" indent="0" algn="just" rtl="0">
              <a:lnSpc>
                <a:spcPct val="115000"/>
              </a:lnSpc>
              <a:spcBef>
                <a:spcPts val="0"/>
              </a:spcBef>
              <a:spcAft>
                <a:spcPts val="0"/>
              </a:spcAft>
              <a:buNone/>
            </a:pPr>
            <a:r>
              <a:rPr lang="en" sz="2200"/>
              <a:t>“Según estimados para 2023, los cibercriminales robarán 33 billones de datos”</a:t>
            </a:r>
            <a:endParaRPr sz="2200"/>
          </a:p>
          <a:p>
            <a:pPr marL="0" lvl="0" indent="0" algn="just" rtl="0">
              <a:spcBef>
                <a:spcPts val="0"/>
              </a:spcBef>
              <a:spcAft>
                <a:spcPts val="0"/>
              </a:spcAft>
              <a:buNone/>
            </a:pPr>
            <a:endParaRPr sz="2200"/>
          </a:p>
        </p:txBody>
      </p:sp>
      <p:sp>
        <p:nvSpPr>
          <p:cNvPr id="541" name="Google Shape;541;p28"/>
          <p:cNvSpPr txBox="1">
            <a:spLocks noGrp="1"/>
          </p:cNvSpPr>
          <p:nvPr>
            <p:ph type="ctrTitle" idx="7"/>
          </p:nvPr>
        </p:nvSpPr>
        <p:spPr>
          <a:xfrm>
            <a:off x="1782675" y="317175"/>
            <a:ext cx="706992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MOTIVACIÓN Y ANTECEDENTES</a:t>
            </a:r>
            <a:endParaRPr b="1" dirty="0"/>
          </a:p>
        </p:txBody>
      </p:sp>
      <p:sp>
        <p:nvSpPr>
          <p:cNvPr id="542" name="Google Shape;542;p28"/>
          <p:cNvSpPr txBox="1">
            <a:spLocks noGrp="1"/>
          </p:cNvSpPr>
          <p:nvPr>
            <p:ph type="title" idx="9"/>
          </p:nvPr>
        </p:nvSpPr>
        <p:spPr>
          <a:xfrm>
            <a:off x="1077379" y="22652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43" name="Google Shape;543;p28"/>
          <p:cNvSpPr/>
          <p:nvPr/>
        </p:nvSpPr>
        <p:spPr>
          <a:xfrm>
            <a:off x="1077375" y="1182075"/>
            <a:ext cx="705300" cy="64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28"/>
          <p:cNvCxnSpPr>
            <a:stCxn id="543" idx="1"/>
            <a:endCxn id="542" idx="1"/>
          </p:cNvCxnSpPr>
          <p:nvPr/>
        </p:nvCxnSpPr>
        <p:spPr>
          <a:xfrm>
            <a:off x="1077375" y="1505475"/>
            <a:ext cx="600" cy="1048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45" name="Google Shape;545;p28"/>
          <p:cNvSpPr/>
          <p:nvPr/>
        </p:nvSpPr>
        <p:spPr>
          <a:xfrm>
            <a:off x="1901483" y="2006187"/>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28"/>
          <p:cNvGrpSpPr/>
          <p:nvPr/>
        </p:nvGrpSpPr>
        <p:grpSpPr>
          <a:xfrm>
            <a:off x="1231020" y="1255070"/>
            <a:ext cx="400112" cy="497714"/>
            <a:chOff x="3541011" y="3367320"/>
            <a:chExt cx="348257" cy="346188"/>
          </a:xfrm>
        </p:grpSpPr>
        <p:sp>
          <p:nvSpPr>
            <p:cNvPr id="547" name="Google Shape;547;p2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28"/>
          <p:cNvSpPr txBox="1">
            <a:spLocks noGrp="1"/>
          </p:cNvSpPr>
          <p:nvPr>
            <p:ph type="sldNum" idx="12"/>
          </p:nvPr>
        </p:nvSpPr>
        <p:spPr>
          <a:xfrm>
            <a:off x="2968459" y="43691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552" name="Google Shape;552;p28"/>
          <p:cNvSpPr txBox="1"/>
          <p:nvPr/>
        </p:nvSpPr>
        <p:spPr>
          <a:xfrm>
            <a:off x="496875" y="4435175"/>
            <a:ext cx="29148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chemeClr val="lt1"/>
                </a:solidFill>
              </a:rPr>
              <a:t>https://www.juniperresearch.com/press/cybersecurity-breaches-to-result-in-over-146-bn</a:t>
            </a:r>
            <a:endParaRPr sz="500">
              <a:solidFill>
                <a:schemeClr val="lt1"/>
              </a:solidFill>
            </a:endParaRPr>
          </a:p>
        </p:txBody>
      </p:sp>
      <p:pic>
        <p:nvPicPr>
          <p:cNvPr id="553" name="Google Shape;553;p28"/>
          <p:cNvPicPr preferRelativeResize="0"/>
          <p:nvPr/>
        </p:nvPicPr>
        <p:blipFill>
          <a:blip r:embed="rId3">
            <a:alphaModFix/>
          </a:blip>
          <a:stretch>
            <a:fillRect/>
          </a:stretch>
        </p:blipFill>
        <p:spPr>
          <a:xfrm>
            <a:off x="3902668" y="1182075"/>
            <a:ext cx="4949931" cy="33889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9"/>
          <p:cNvSpPr txBox="1">
            <a:spLocks noGrp="1"/>
          </p:cNvSpPr>
          <p:nvPr>
            <p:ph type="ctrTitle"/>
          </p:nvPr>
        </p:nvSpPr>
        <p:spPr>
          <a:xfrm>
            <a:off x="1561650" y="69900"/>
            <a:ext cx="6020700" cy="83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¿Qué es pentesting?</a:t>
            </a:r>
            <a:endParaRPr/>
          </a:p>
        </p:txBody>
      </p:sp>
      <p:sp>
        <p:nvSpPr>
          <p:cNvPr id="559" name="Google Shape;559;p29"/>
          <p:cNvSpPr txBox="1"/>
          <p:nvPr/>
        </p:nvSpPr>
        <p:spPr>
          <a:xfrm>
            <a:off x="2106900" y="4844075"/>
            <a:ext cx="6333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Maven Pro"/>
                <a:ea typeface="Maven Pro"/>
                <a:cs typeface="Maven Pro"/>
                <a:sym typeface="Maven Pro"/>
              </a:rPr>
              <a:t>https://sp.depositphotos.com/stock-photos/pentest.html</a:t>
            </a:r>
            <a:endParaRPr sz="900">
              <a:solidFill>
                <a:schemeClr val="lt1"/>
              </a:solidFill>
              <a:latin typeface="Maven Pro"/>
              <a:ea typeface="Maven Pro"/>
              <a:cs typeface="Maven Pro"/>
              <a:sym typeface="Maven Pro"/>
            </a:endParaRPr>
          </a:p>
        </p:txBody>
      </p:sp>
      <p:cxnSp>
        <p:nvCxnSpPr>
          <p:cNvPr id="560" name="Google Shape;560;p29"/>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561" name="Google Shape;561;p29"/>
          <p:cNvCxnSpPr/>
          <p:nvPr/>
        </p:nvCxnSpPr>
        <p:spPr>
          <a:xfrm>
            <a:off x="2982663"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29"/>
          <p:cNvCxnSpPr/>
          <p:nvPr/>
        </p:nvCxnSpPr>
        <p:spPr>
          <a:xfrm>
            <a:off x="4504463" y="246300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29"/>
          <p:cNvCxnSpPr/>
          <p:nvPr/>
        </p:nvCxnSpPr>
        <p:spPr>
          <a:xfrm>
            <a:off x="7548063" y="246300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29"/>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565" name="Google Shape;565;p29"/>
          <p:cNvGrpSpPr/>
          <p:nvPr/>
        </p:nvGrpSpPr>
        <p:grpSpPr>
          <a:xfrm>
            <a:off x="1372725" y="2731350"/>
            <a:ext cx="373500" cy="373500"/>
            <a:chOff x="1372725" y="1912500"/>
            <a:chExt cx="373500" cy="373500"/>
          </a:xfrm>
        </p:grpSpPr>
        <p:sp>
          <p:nvSpPr>
            <p:cNvPr id="566" name="Google Shape;566;p29"/>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9"/>
          <p:cNvGrpSpPr/>
          <p:nvPr/>
        </p:nvGrpSpPr>
        <p:grpSpPr>
          <a:xfrm>
            <a:off x="2795917" y="2731350"/>
            <a:ext cx="373500" cy="373500"/>
            <a:chOff x="3212675" y="1912500"/>
            <a:chExt cx="373500" cy="373500"/>
          </a:xfrm>
        </p:grpSpPr>
        <p:sp>
          <p:nvSpPr>
            <p:cNvPr id="569" name="Google Shape;569;p29"/>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9"/>
          <p:cNvGrpSpPr/>
          <p:nvPr/>
        </p:nvGrpSpPr>
        <p:grpSpPr>
          <a:xfrm>
            <a:off x="4317721" y="2735000"/>
            <a:ext cx="373500" cy="373500"/>
            <a:chOff x="5557850" y="1912500"/>
            <a:chExt cx="373500" cy="373500"/>
          </a:xfrm>
        </p:grpSpPr>
        <p:sp>
          <p:nvSpPr>
            <p:cNvPr id="572" name="Google Shape;572;p29"/>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9"/>
          <p:cNvGrpSpPr/>
          <p:nvPr/>
        </p:nvGrpSpPr>
        <p:grpSpPr>
          <a:xfrm>
            <a:off x="5839525" y="2735000"/>
            <a:ext cx="373500" cy="373500"/>
            <a:chOff x="7457825" y="1912500"/>
            <a:chExt cx="373500" cy="373500"/>
          </a:xfrm>
        </p:grpSpPr>
        <p:sp>
          <p:nvSpPr>
            <p:cNvPr id="575" name="Google Shape;575;p29"/>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9"/>
          <p:cNvSpPr txBox="1">
            <a:spLocks noGrp="1"/>
          </p:cNvSpPr>
          <p:nvPr>
            <p:ph type="ctrTitle" idx="4294967295"/>
          </p:nvPr>
        </p:nvSpPr>
        <p:spPr>
          <a:xfrm>
            <a:off x="610425" y="1710701"/>
            <a:ext cx="18813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Reconocimiento</a:t>
            </a:r>
            <a:endParaRPr sz="2000"/>
          </a:p>
        </p:txBody>
      </p:sp>
      <p:sp>
        <p:nvSpPr>
          <p:cNvPr id="578" name="Google Shape;578;p29"/>
          <p:cNvSpPr txBox="1">
            <a:spLocks noGrp="1"/>
          </p:cNvSpPr>
          <p:nvPr>
            <p:ph type="ctrTitle" idx="4294967295"/>
          </p:nvPr>
        </p:nvSpPr>
        <p:spPr>
          <a:xfrm>
            <a:off x="5085615" y="3612997"/>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Escalado de privilegios</a:t>
            </a:r>
            <a:endParaRPr sz="2000"/>
          </a:p>
        </p:txBody>
      </p:sp>
      <p:sp>
        <p:nvSpPr>
          <p:cNvPr id="579" name="Google Shape;579;p29"/>
          <p:cNvSpPr txBox="1">
            <a:spLocks noGrp="1"/>
          </p:cNvSpPr>
          <p:nvPr>
            <p:ph type="ctrTitle" idx="4294967295"/>
          </p:nvPr>
        </p:nvSpPr>
        <p:spPr>
          <a:xfrm>
            <a:off x="2042025" y="3509201"/>
            <a:ext cx="1881300" cy="63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Análisis de vulnerabilidades</a:t>
            </a:r>
            <a:endParaRPr sz="2000"/>
          </a:p>
        </p:txBody>
      </p:sp>
      <p:sp>
        <p:nvSpPr>
          <p:cNvPr id="580" name="Google Shape;580;p29"/>
          <p:cNvSpPr txBox="1">
            <a:spLocks noGrp="1"/>
          </p:cNvSpPr>
          <p:nvPr>
            <p:ph type="ctrTitle" idx="4294967295"/>
          </p:nvPr>
        </p:nvSpPr>
        <p:spPr>
          <a:xfrm>
            <a:off x="3563825" y="1757159"/>
            <a:ext cx="18813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Explotación</a:t>
            </a:r>
            <a:endParaRPr sz="2000"/>
          </a:p>
        </p:txBody>
      </p:sp>
      <p:sp>
        <p:nvSpPr>
          <p:cNvPr id="581" name="Google Shape;581;p29"/>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 01</a:t>
            </a:r>
            <a:endParaRPr sz="2400">
              <a:solidFill>
                <a:schemeClr val="accent2"/>
              </a:solidFill>
            </a:endParaRPr>
          </a:p>
        </p:txBody>
      </p:sp>
      <p:sp>
        <p:nvSpPr>
          <p:cNvPr id="582" name="Google Shape;582;p29"/>
          <p:cNvSpPr txBox="1">
            <a:spLocks noGrp="1"/>
          </p:cNvSpPr>
          <p:nvPr>
            <p:ph type="ctrTitle" idx="4294967295"/>
          </p:nvPr>
        </p:nvSpPr>
        <p:spPr>
          <a:xfrm>
            <a:off x="2384588" y="2204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02</a:t>
            </a:r>
            <a:endParaRPr sz="2400">
              <a:solidFill>
                <a:schemeClr val="accent1"/>
              </a:solidFill>
            </a:endParaRPr>
          </a:p>
        </p:txBody>
      </p:sp>
      <p:sp>
        <p:nvSpPr>
          <p:cNvPr id="583" name="Google Shape;583;p29"/>
          <p:cNvSpPr txBox="1">
            <a:spLocks noGrp="1"/>
          </p:cNvSpPr>
          <p:nvPr>
            <p:ph type="ctrTitle" idx="4294967295"/>
          </p:nvPr>
        </p:nvSpPr>
        <p:spPr>
          <a:xfrm>
            <a:off x="3861275"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03</a:t>
            </a:r>
            <a:endParaRPr sz="2400">
              <a:solidFill>
                <a:schemeClr val="accent3"/>
              </a:solidFill>
            </a:endParaRPr>
          </a:p>
        </p:txBody>
      </p:sp>
      <p:sp>
        <p:nvSpPr>
          <p:cNvPr id="584" name="Google Shape;584;p29"/>
          <p:cNvSpPr txBox="1">
            <a:spLocks noGrp="1"/>
          </p:cNvSpPr>
          <p:nvPr>
            <p:ph type="ctrTitle" idx="4294967295"/>
          </p:nvPr>
        </p:nvSpPr>
        <p:spPr>
          <a:xfrm>
            <a:off x="5383075" y="2204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04</a:t>
            </a:r>
            <a:endParaRPr sz="2400">
              <a:solidFill>
                <a:schemeClr val="accent4"/>
              </a:solidFill>
            </a:endParaRPr>
          </a:p>
        </p:txBody>
      </p:sp>
      <p:grpSp>
        <p:nvGrpSpPr>
          <p:cNvPr id="585" name="Google Shape;585;p29"/>
          <p:cNvGrpSpPr/>
          <p:nvPr/>
        </p:nvGrpSpPr>
        <p:grpSpPr>
          <a:xfrm>
            <a:off x="7361325" y="2731350"/>
            <a:ext cx="373500" cy="373500"/>
            <a:chOff x="1372725" y="1912500"/>
            <a:chExt cx="373500" cy="373500"/>
          </a:xfrm>
        </p:grpSpPr>
        <p:sp>
          <p:nvSpPr>
            <p:cNvPr id="586" name="Google Shape;586;p29"/>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8" name="Google Shape;588;p29"/>
          <p:cNvCxnSpPr/>
          <p:nvPr/>
        </p:nvCxnSpPr>
        <p:spPr>
          <a:xfrm>
            <a:off x="6026263"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589" name="Google Shape;589;p29"/>
          <p:cNvSpPr txBox="1">
            <a:spLocks noGrp="1"/>
          </p:cNvSpPr>
          <p:nvPr>
            <p:ph type="ctrTitle" idx="4294967295"/>
          </p:nvPr>
        </p:nvSpPr>
        <p:spPr>
          <a:xfrm>
            <a:off x="6904875" y="3282483"/>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05</a:t>
            </a:r>
            <a:endParaRPr sz="2400">
              <a:solidFill>
                <a:schemeClr val="accent2"/>
              </a:solidFill>
            </a:endParaRPr>
          </a:p>
        </p:txBody>
      </p:sp>
      <p:sp>
        <p:nvSpPr>
          <p:cNvPr id="590" name="Google Shape;590;p29"/>
          <p:cNvSpPr txBox="1">
            <a:spLocks noGrp="1"/>
          </p:cNvSpPr>
          <p:nvPr>
            <p:ph type="ctrTitle" idx="4294967295"/>
          </p:nvPr>
        </p:nvSpPr>
        <p:spPr>
          <a:xfrm>
            <a:off x="6607415" y="197727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Informe</a:t>
            </a:r>
            <a:endParaRPr sz="2000"/>
          </a:p>
        </p:txBody>
      </p:sp>
      <p:sp>
        <p:nvSpPr>
          <p:cNvPr id="591" name="Google Shape;591;p29"/>
          <p:cNvSpPr/>
          <p:nvPr/>
        </p:nvSpPr>
        <p:spPr>
          <a:xfrm>
            <a:off x="575950" y="1656025"/>
            <a:ext cx="2013300" cy="635400"/>
          </a:xfrm>
          <a:prstGeom prst="rect">
            <a:avLst/>
          </a:prstGeom>
          <a:noFill/>
          <a:ln w="76200"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0"/>
          <p:cNvSpPr txBox="1">
            <a:spLocks noGrp="1"/>
          </p:cNvSpPr>
          <p:nvPr>
            <p:ph type="body" idx="1"/>
          </p:nvPr>
        </p:nvSpPr>
        <p:spPr>
          <a:xfrm>
            <a:off x="602000" y="1733875"/>
            <a:ext cx="3570600" cy="20901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000">
                <a:latin typeface="Advent Pro SemiBold"/>
                <a:ea typeface="Advent Pro SemiBold"/>
                <a:cs typeface="Advent Pro SemiBold"/>
                <a:sym typeface="Advent Pro SemiBold"/>
              </a:rPr>
              <a:t>Las herramientas actuales para encontrar información relevante en la fase de reconocimiento del pentesting son poco intuitivas y requieren de experticia</a:t>
            </a:r>
            <a:endParaRPr sz="2000">
              <a:latin typeface="Advent Pro SemiBold"/>
              <a:ea typeface="Advent Pro SemiBold"/>
              <a:cs typeface="Advent Pro SemiBold"/>
              <a:sym typeface="Advent Pro SemiBold"/>
            </a:endParaRPr>
          </a:p>
          <a:p>
            <a:pPr marL="0" lvl="0" indent="0" algn="just" rtl="0">
              <a:spcBef>
                <a:spcPts val="0"/>
              </a:spcBef>
              <a:spcAft>
                <a:spcPts val="0"/>
              </a:spcAft>
              <a:buNone/>
            </a:pPr>
            <a:endParaRPr/>
          </a:p>
        </p:txBody>
      </p:sp>
      <p:sp>
        <p:nvSpPr>
          <p:cNvPr id="597" name="Google Shape;597;p30"/>
          <p:cNvSpPr txBox="1">
            <a:spLocks noGrp="1"/>
          </p:cNvSpPr>
          <p:nvPr>
            <p:ph type="ctrTitle"/>
          </p:nvPr>
        </p:nvSpPr>
        <p:spPr>
          <a:xfrm>
            <a:off x="181675" y="411675"/>
            <a:ext cx="6157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a:t>DESCRIPCIÓN DEL PROBLEMA </a:t>
            </a:r>
            <a:endParaRPr sz="4000" b="1"/>
          </a:p>
        </p:txBody>
      </p:sp>
      <p:grpSp>
        <p:nvGrpSpPr>
          <p:cNvPr id="598" name="Google Shape;598;p30"/>
          <p:cNvGrpSpPr/>
          <p:nvPr/>
        </p:nvGrpSpPr>
        <p:grpSpPr>
          <a:xfrm>
            <a:off x="4834661" y="1171932"/>
            <a:ext cx="2851442" cy="3213988"/>
            <a:chOff x="2501950" y="1507050"/>
            <a:chExt cx="2392350" cy="2696525"/>
          </a:xfrm>
        </p:grpSpPr>
        <p:sp>
          <p:nvSpPr>
            <p:cNvPr id="599" name="Google Shape;599;p30"/>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0"/>
          <p:cNvGrpSpPr/>
          <p:nvPr/>
        </p:nvGrpSpPr>
        <p:grpSpPr>
          <a:xfrm>
            <a:off x="7686104" y="-476250"/>
            <a:ext cx="2291257" cy="2922300"/>
            <a:chOff x="4882900" y="-64350"/>
            <a:chExt cx="2493750" cy="2922300"/>
          </a:xfrm>
        </p:grpSpPr>
        <p:sp>
          <p:nvSpPr>
            <p:cNvPr id="619" name="Google Shape;619;p30"/>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0"/>
          <p:cNvGrpSpPr/>
          <p:nvPr/>
        </p:nvGrpSpPr>
        <p:grpSpPr>
          <a:xfrm>
            <a:off x="5581017" y="1551421"/>
            <a:ext cx="1541751" cy="2455003"/>
            <a:chOff x="2160750" y="237575"/>
            <a:chExt cx="3253325" cy="5180425"/>
          </a:xfrm>
        </p:grpSpPr>
        <p:sp>
          <p:nvSpPr>
            <p:cNvPr id="625" name="Google Shape;625;p30"/>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1"/>
          <p:cNvSpPr txBox="1">
            <a:spLocks noGrp="1"/>
          </p:cNvSpPr>
          <p:nvPr>
            <p:ph type="ctrTitle"/>
          </p:nvPr>
        </p:nvSpPr>
        <p:spPr>
          <a:xfrm>
            <a:off x="618825" y="411675"/>
            <a:ext cx="7167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Ejemplo de pantalla de ayuda de theHarvester</a:t>
            </a:r>
            <a:endParaRPr/>
          </a:p>
        </p:txBody>
      </p:sp>
      <p:sp>
        <p:nvSpPr>
          <p:cNvPr id="663" name="Google Shape;663;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64" name="Google Shape;664;p31"/>
          <p:cNvPicPr preferRelativeResize="0"/>
          <p:nvPr/>
        </p:nvPicPr>
        <p:blipFill>
          <a:blip r:embed="rId3">
            <a:alphaModFix/>
          </a:blip>
          <a:stretch>
            <a:fillRect/>
          </a:stretch>
        </p:blipFill>
        <p:spPr>
          <a:xfrm>
            <a:off x="781800" y="989480"/>
            <a:ext cx="6407749" cy="2747625"/>
          </a:xfrm>
          <a:prstGeom prst="rect">
            <a:avLst/>
          </a:prstGeom>
          <a:noFill/>
          <a:ln>
            <a:noFill/>
          </a:ln>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1311</Words>
  <Application>Microsoft Office PowerPoint</Application>
  <PresentationFormat>Presentación en pantalla (16:9)</PresentationFormat>
  <Paragraphs>228</Paragraphs>
  <Slides>38</Slides>
  <Notes>38</Notes>
  <HiddenSlides>3</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38</vt:i4>
      </vt:variant>
    </vt:vector>
  </HeadingPairs>
  <TitlesOfParts>
    <vt:vector size="49" baseType="lpstr">
      <vt:lpstr>Advent Pro SemiBold</vt:lpstr>
      <vt:lpstr>Arial</vt:lpstr>
      <vt:lpstr>Maven Pro</vt:lpstr>
      <vt:lpstr>Nunito Light</vt:lpstr>
      <vt:lpstr>Advent Pro</vt:lpstr>
      <vt:lpstr>Fira Sans Condensed Medium</vt:lpstr>
      <vt:lpstr>Fira Sans Extra Condensed Medium</vt:lpstr>
      <vt:lpstr>Share Tech</vt:lpstr>
      <vt:lpstr>Livvic Light</vt:lpstr>
      <vt:lpstr>Times New Roman</vt:lpstr>
      <vt:lpstr>Data Science Consulting by Slidesgo</vt:lpstr>
      <vt:lpstr>MODELO DE IA PARA AUTOMATIZAR LA RECOPILACIÓN DE INFORMACIÓN EN EL PENTESTING</vt:lpstr>
      <vt:lpstr>CONTENIDO</vt:lpstr>
      <vt:lpstr>The project main idea is to improve the recon phase on pentesting using AI models to work and interact with powerful tools that require some previous knowledge, this can obstruct the optimum time to prepare the recon phase. In the following project we developed AI models that recognize natural language and implement them as a orchestrator to improve the use of different tools to gather information.</vt:lpstr>
      <vt:lpstr>Caso BCB 81 millones perdidos</vt:lpstr>
      <vt:lpstr>Solo 5% de las carpetas de las organizaciones están correctamente protegidos </vt:lpstr>
      <vt:lpstr>“Según estimados para 2023, los cibercriminales robarán 33 billones de datos” </vt:lpstr>
      <vt:lpstr>¿Qué es pentesting?</vt:lpstr>
      <vt:lpstr>DESCRIPCIÓN DEL PROBLEMA </vt:lpstr>
      <vt:lpstr>Ejemplo de pantalla de ayuda de theHarvester</vt:lpstr>
      <vt:lpstr>OBJETIVO GENERAL</vt:lpstr>
      <vt:lpstr>OBJETIVOS ESPECÍFICOS </vt:lpstr>
      <vt:lpstr>MARCO TEÓRICO</vt:lpstr>
      <vt:lpstr>¿Qué es NLP?</vt:lpstr>
      <vt:lpstr>Tokenización</vt:lpstr>
      <vt:lpstr>ESTADO DEL ARTE</vt:lpstr>
      <vt:lpstr>METODOLOGÍA: CRISP-DM</vt:lpstr>
      <vt:lpstr>ENTENDIMIENTO DEL NEGOCIO</vt:lpstr>
      <vt:lpstr>ENTENDIMIENTO DE LOS DATOS</vt:lpstr>
      <vt:lpstr>PREPARACIÓN DE LOS DATOS</vt:lpstr>
      <vt:lpstr>MODELOS</vt:lpstr>
      <vt:lpstr>EXPERIMENTO 1: MODELO flan-t5</vt:lpstr>
      <vt:lpstr>EXPERIMENTO 2: MODELO BERT-Base</vt:lpstr>
      <vt:lpstr>EXPERIMENTO 3: MODELO secureBERT</vt:lpstr>
      <vt:lpstr>RESULTADOS</vt:lpstr>
      <vt:lpstr>RESULTADOS: MODELO  secureBERT</vt:lpstr>
      <vt:lpstr>HERRAMIENTA RECON-NLP</vt:lpstr>
      <vt:lpstr>ENTREGABLES POR OBJETIVOS</vt:lpstr>
      <vt:lpstr>ENTREGABLES POR OBJETIVOS</vt:lpstr>
      <vt:lpstr>CONCLUSIONES</vt:lpstr>
      <vt:lpstr>TRABAJO FUTURO</vt:lpstr>
      <vt:lpstr>¿PREGUNTAS?</vt:lpstr>
      <vt:lpstr>REFERENCIAS BIBLIOGRÁFICAS</vt:lpstr>
      <vt:lpstr>REFERENCIAS BIBLIOGRÁFICAS</vt:lpstr>
      <vt:lpstr>GRACIAS</vt:lpstr>
      <vt:lpstr>Presentación de PowerPoint</vt:lpstr>
      <vt:lpstr>Flujo </vt:lpstr>
      <vt:lpstr>MAIN COMPETITORS</vt:lpstr>
      <vt:lpstr>OUR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IA PARA AUTOMATIZAR LA RECOPILACIÓN DE INFORMACIÓN EN EL PENTESTING</dc:title>
  <cp:lastModifiedBy>Alexander Samaca Burbano</cp:lastModifiedBy>
  <cp:revision>2</cp:revision>
  <dcterms:modified xsi:type="dcterms:W3CDTF">2023-06-22T02:59:48Z</dcterms:modified>
</cp:coreProperties>
</file>